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7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52" d="100"/>
          <a:sy n="52"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hristianitytoday.com/pastors/2011/june-online-only/whychurchesdontgrow.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rPr u="sng">
                <a:hlinkClick r:id="rId3"/>
              </a:rPr>
              <a:t>https://www.christianitytoday.com/pastors/2011/june-online-only/whychurchesdontgrow.html</a:t>
            </a:r>
          </a:p>
          <a:p>
            <a:r>
              <a:t>Tons of books and websites offer complex systems and methods for retaining new members, and all of them require tons of hours and lots of dedicated volunteers… Or we can simply cultivate the virtue of </a:t>
            </a:r>
            <a:r>
              <a:rPr i="1"/>
              <a:t>agape</a:t>
            </a:r>
            <a:r>
              <a:t> friendship.</a:t>
            </a:r>
          </a:p>
          <a:p>
            <a:r>
              <a:t>Why do people drop out? Biggest reason: They’ve been drilled with Law and Gospel in BIC, they’re now ready to share that Law and Gospel with others. But when they share that law and gospel with their unbelieving friends, they find out they’re going to lose friends. And if they haven’t made new friends to replace them, it’s far easier to forget about the faith than lose a close friend.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These were listed during COVID for our teachers to tell students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Hospitals, before surgery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689100" y="355600"/>
            <a:ext cx="21005800" cy="2286000"/>
          </a:xfrm>
          <a:prstGeom prst="rect">
            <a:avLst/>
          </a:prstGeom>
        </p:spPr>
        <p:txBody>
          <a:bodyPr anchor="ctr"/>
          <a:lstStyle>
            <a:lvl1pPr algn="ctr" defTabSz="825500">
              <a:lnSpc>
                <a:spcPct val="100000"/>
              </a:lnSpc>
              <a:defRPr sz="11200" spc="0">
                <a:latin typeface="Georgia"/>
                <a:ea typeface="Georgia"/>
                <a:cs typeface="Georgia"/>
                <a:sym typeface="Georgia"/>
              </a:defRPr>
            </a:lvl1pPr>
          </a:lstStyle>
          <a:p>
            <a:r>
              <a:t>Title Text</a:t>
            </a:r>
          </a:p>
        </p:txBody>
      </p:sp>
      <p:sp>
        <p:nvSpPr>
          <p:cNvPr id="150" name="Body Level One…"/>
          <p:cNvSpPr txBox="1">
            <a:spLocks noGrp="1"/>
          </p:cNvSpPr>
          <p:nvPr>
            <p:ph type="body" idx="1"/>
          </p:nvPr>
        </p:nvSpPr>
        <p:spPr>
          <a:xfrm>
            <a:off x="1689100" y="3149600"/>
            <a:ext cx="21005800" cy="9296400"/>
          </a:xfrm>
          <a:prstGeom prst="rect">
            <a:avLst/>
          </a:prstGeom>
        </p:spPr>
        <p:txBody>
          <a:bodyPr anchor="ctr"/>
          <a:lstStyle>
            <a:lvl1pPr marL="635000" indent="-635000" defTabSz="825500">
              <a:lnSpc>
                <a:spcPct val="100000"/>
              </a:lnSpc>
              <a:spcBef>
                <a:spcPts val="5900"/>
              </a:spcBef>
              <a:buSzPct val="125000"/>
              <a:defRPr>
                <a:latin typeface="Georgia"/>
                <a:ea typeface="Georgia"/>
                <a:cs typeface="Georgia"/>
                <a:sym typeface="Georgia"/>
              </a:defRPr>
            </a:lvl1pPr>
            <a:lvl2pPr marL="1270000" indent="-635000" defTabSz="825500">
              <a:lnSpc>
                <a:spcPct val="100000"/>
              </a:lnSpc>
              <a:spcBef>
                <a:spcPts val="5900"/>
              </a:spcBef>
              <a:buSzPct val="125000"/>
              <a:defRPr>
                <a:latin typeface="Georgia"/>
                <a:ea typeface="Georgia"/>
                <a:cs typeface="Georgia"/>
                <a:sym typeface="Georgia"/>
              </a:defRPr>
            </a:lvl2pPr>
            <a:lvl3pPr marL="1905000" indent="-635000" defTabSz="825500">
              <a:lnSpc>
                <a:spcPct val="100000"/>
              </a:lnSpc>
              <a:spcBef>
                <a:spcPts val="5900"/>
              </a:spcBef>
              <a:buSzPct val="125000"/>
              <a:defRPr>
                <a:latin typeface="Georgia"/>
                <a:ea typeface="Georgia"/>
                <a:cs typeface="Georgia"/>
                <a:sym typeface="Georgia"/>
              </a:defRPr>
            </a:lvl3pPr>
            <a:lvl4pPr marL="2540000" indent="-635000" defTabSz="825500">
              <a:lnSpc>
                <a:spcPct val="100000"/>
              </a:lnSpc>
              <a:spcBef>
                <a:spcPts val="5900"/>
              </a:spcBef>
              <a:buSzPct val="125000"/>
              <a:defRPr>
                <a:latin typeface="Georgia"/>
                <a:ea typeface="Georgia"/>
                <a:cs typeface="Georgia"/>
                <a:sym typeface="Georgia"/>
              </a:defRPr>
            </a:lvl4pPr>
            <a:lvl5pPr marL="3175000" indent="-635000" defTabSz="825500">
              <a:lnSpc>
                <a:spcPct val="100000"/>
              </a:lnSpc>
              <a:spcBef>
                <a:spcPts val="5900"/>
              </a:spcBef>
              <a:buSzPct val="125000"/>
              <a:defRPr>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1778000" y="2298700"/>
            <a:ext cx="20828000" cy="4648200"/>
          </a:xfrm>
          <a:prstGeom prst="rect">
            <a:avLst/>
          </a:prstGeom>
        </p:spPr>
        <p:txBody>
          <a:bodyPr anchor="b"/>
          <a:lstStyle>
            <a:lvl1pPr algn="ctr" defTabSz="825500">
              <a:lnSpc>
                <a:spcPct val="100000"/>
              </a:lnSpc>
              <a:defRPr sz="11200" spc="0">
                <a:latin typeface="Georgia"/>
                <a:ea typeface="Georgia"/>
                <a:cs typeface="Georgia"/>
                <a:sym typeface="Georgia"/>
              </a:defRPr>
            </a:lvl1pPr>
          </a:lstStyle>
          <a:p>
            <a:r>
              <a:t>Title Text</a:t>
            </a:r>
          </a:p>
        </p:txBody>
      </p:sp>
      <p:sp>
        <p:nvSpPr>
          <p:cNvPr id="159" name="Body Level One…"/>
          <p:cNvSpPr txBox="1">
            <a:spLocks noGrp="1"/>
          </p:cNvSpPr>
          <p:nvPr>
            <p:ph type="body" sz="quarter" idx="1"/>
          </p:nvPr>
        </p:nvSpPr>
        <p:spPr>
          <a:xfrm>
            <a:off x="1778000" y="7073900"/>
            <a:ext cx="20828000" cy="1587500"/>
          </a:xfrm>
          <a:prstGeom prst="rect">
            <a:avLst/>
          </a:prstGeom>
        </p:spPr>
        <p:txBody>
          <a:bodyPr/>
          <a:lstStyle>
            <a:lvl1pPr marL="0" indent="0" algn="ctr" defTabSz="825500">
              <a:lnSpc>
                <a:spcPct val="100000"/>
              </a:lnSpc>
              <a:spcBef>
                <a:spcPts val="0"/>
              </a:spcBef>
              <a:buSzTx/>
              <a:buNone/>
              <a:defRPr sz="5400"/>
            </a:lvl1pPr>
            <a:lvl2pPr marL="0" indent="228600" algn="ctr" defTabSz="825500">
              <a:lnSpc>
                <a:spcPct val="100000"/>
              </a:lnSpc>
              <a:spcBef>
                <a:spcPts val="0"/>
              </a:spcBef>
              <a:buSzTx/>
              <a:buNone/>
              <a:defRPr sz="5400"/>
            </a:lvl2pPr>
            <a:lvl3pPr marL="0" indent="457200" algn="ctr" defTabSz="825500">
              <a:lnSpc>
                <a:spcPct val="100000"/>
              </a:lnSpc>
              <a:spcBef>
                <a:spcPts val="0"/>
              </a:spcBef>
              <a:buSzTx/>
              <a:buNone/>
              <a:defRPr sz="5400"/>
            </a:lvl3pPr>
            <a:lvl4pPr marL="0" indent="685800" algn="ctr" defTabSz="825500">
              <a:lnSpc>
                <a:spcPct val="100000"/>
              </a:lnSpc>
              <a:spcBef>
                <a:spcPts val="0"/>
              </a:spcBef>
              <a:buSzTx/>
              <a:buNone/>
              <a:defRPr sz="5400"/>
            </a:lvl4pPr>
            <a:lvl5pPr marL="0" indent="914400" algn="ctr" defTabSz="825500">
              <a:lnSpc>
                <a:spcPct val="100000"/>
              </a:lnSpc>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778000" y="2298700"/>
            <a:ext cx="20828000" cy="4648200"/>
          </a:xfrm>
          <a:prstGeom prst="rect">
            <a:avLst/>
          </a:prstGeom>
        </p:spPr>
        <p:txBody>
          <a:bodyPr anchor="b"/>
          <a:lstStyle>
            <a:lvl1pPr algn="ctr" defTabSz="825500">
              <a:lnSpc>
                <a:spcPct val="100000"/>
              </a:lnSpc>
              <a:defRPr sz="11200" b="0" spc="0">
                <a:latin typeface="Helvetica Neue Medium"/>
                <a:ea typeface="Helvetica Neue Medium"/>
                <a:cs typeface="Helvetica Neue Medium"/>
                <a:sym typeface="Helvetica Neue Medium"/>
              </a:defRPr>
            </a:lvl1pPr>
          </a:lstStyle>
          <a:p>
            <a:r>
              <a:t>Title Text</a:t>
            </a:r>
          </a:p>
        </p:txBody>
      </p:sp>
      <p:sp>
        <p:nvSpPr>
          <p:cNvPr id="168" name="Body Level One…"/>
          <p:cNvSpPr txBox="1">
            <a:spLocks noGrp="1"/>
          </p:cNvSpPr>
          <p:nvPr>
            <p:ph type="body" sz="quarter" idx="1"/>
          </p:nvPr>
        </p:nvSpPr>
        <p:spPr>
          <a:xfrm>
            <a:off x="1778000" y="7073900"/>
            <a:ext cx="20828000" cy="1587500"/>
          </a:xfrm>
          <a:prstGeom prst="rect">
            <a:avLst/>
          </a:prstGeom>
        </p:spPr>
        <p:txBody>
          <a:bodyPr/>
          <a:lstStyle>
            <a:lvl1pPr marL="0" indent="0" algn="ctr" defTabSz="825500">
              <a:lnSpc>
                <a:spcPct val="100000"/>
              </a:lnSpc>
              <a:spcBef>
                <a:spcPts val="0"/>
              </a:spcBef>
              <a:buSzTx/>
              <a:buNone/>
              <a:defRPr sz="5400"/>
            </a:lvl1pPr>
            <a:lvl2pPr marL="0" indent="228600" algn="ctr" defTabSz="825500">
              <a:lnSpc>
                <a:spcPct val="100000"/>
              </a:lnSpc>
              <a:spcBef>
                <a:spcPts val="0"/>
              </a:spcBef>
              <a:buSzTx/>
              <a:buNone/>
              <a:defRPr sz="5400"/>
            </a:lvl2pPr>
            <a:lvl3pPr marL="0" indent="457200" algn="ctr" defTabSz="825500">
              <a:lnSpc>
                <a:spcPct val="100000"/>
              </a:lnSpc>
              <a:spcBef>
                <a:spcPts val="0"/>
              </a:spcBef>
              <a:buSzTx/>
              <a:buNone/>
              <a:defRPr sz="5400"/>
            </a:lvl3pPr>
            <a:lvl4pPr marL="0" indent="685800" algn="ctr" defTabSz="825500">
              <a:lnSpc>
                <a:spcPct val="100000"/>
              </a:lnSpc>
              <a:spcBef>
                <a:spcPts val="0"/>
              </a:spcBef>
              <a:buSzTx/>
              <a:buNone/>
              <a:defRPr sz="5400"/>
            </a:lvl4pPr>
            <a:lvl5pPr marL="0" indent="914400" algn="ctr" defTabSz="825500">
              <a:lnSpc>
                <a:spcPct val="100000"/>
              </a:lnSpc>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9275B94-1845-EFD3-976C-8A8DDA486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 y="-4422"/>
            <a:ext cx="24376144" cy="1372042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aul - Jacques des Rousseaux, The Apostle Paul.jpg" descr="Paul - Jacques des Rousseaux, The Apostle Paul.jpg"/>
          <p:cNvPicPr>
            <a:picLocks noChangeAspect="1"/>
          </p:cNvPicPr>
          <p:nvPr/>
        </p:nvPicPr>
        <p:blipFill>
          <a:blip r:embed="rId2"/>
          <a:stretch>
            <a:fillRect/>
          </a:stretch>
        </p:blipFill>
        <p:spPr>
          <a:xfrm>
            <a:off x="0" y="0"/>
            <a:ext cx="24384000" cy="13716000"/>
          </a:xfrm>
          <a:prstGeom prst="rect">
            <a:avLst/>
          </a:prstGeom>
          <a:ln w="12700">
            <a:miter lim="400000"/>
          </a:ln>
        </p:spPr>
      </p:pic>
      <p:graphicFrame>
        <p:nvGraphicFramePr>
          <p:cNvPr id="209" name="Table"/>
          <p:cNvGraphicFramePr/>
          <p:nvPr/>
        </p:nvGraphicFramePr>
        <p:xfrm>
          <a:off x="1210143" y="1201253"/>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1885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Faith comes from hearing the message, and the message is heard through the word about Christ.</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ROMANS 10:17</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aul - Jacques des Rousseaux, The Apostle Paul.jpg" descr="Paul - Jacques des Rousseaux, The Apostle Paul.jpg"/>
          <p:cNvPicPr>
            <a:picLocks noChangeAspect="1"/>
          </p:cNvPicPr>
          <p:nvPr/>
        </p:nvPicPr>
        <p:blipFill>
          <a:blip r:embed="rId2"/>
          <a:stretch>
            <a:fillRect/>
          </a:stretch>
        </p:blipFill>
        <p:spPr>
          <a:xfrm>
            <a:off x="0" y="0"/>
            <a:ext cx="24384000" cy="13716000"/>
          </a:xfrm>
          <a:prstGeom prst="rect">
            <a:avLst/>
          </a:prstGeom>
          <a:ln w="12700">
            <a:miter lim="400000"/>
          </a:ln>
        </p:spPr>
      </p:pic>
      <p:graphicFrame>
        <p:nvGraphicFramePr>
          <p:cNvPr id="212" name="Table"/>
          <p:cNvGraphicFramePr/>
          <p:nvPr/>
        </p:nvGraphicFramePr>
        <p:xfrm>
          <a:off x="1210143" y="1201253"/>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1885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Faith comes from hearing the message, and the message is heard through the word about Christ.</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ROMANS 10:17</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graphicFrame>
        <p:nvGraphicFramePr>
          <p:cNvPr id="213" name="Table"/>
          <p:cNvGraphicFramePr/>
          <p:nvPr/>
        </p:nvGraphicFramePr>
        <p:xfrm>
          <a:off x="1210143" y="4926809"/>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12001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The message of the cross… is the power of God.</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1 CORINTHIANS 1:18</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aul - Jacques des Rousseaux, The Apostle Paul.jpg" descr="Paul - Jacques des Rousseaux, The Apostle Paul.jpg"/>
          <p:cNvPicPr>
            <a:picLocks noChangeAspect="1"/>
          </p:cNvPicPr>
          <p:nvPr/>
        </p:nvPicPr>
        <p:blipFill>
          <a:blip r:embed="rId2"/>
          <a:stretch>
            <a:fillRect/>
          </a:stretch>
        </p:blipFill>
        <p:spPr>
          <a:xfrm>
            <a:off x="0" y="0"/>
            <a:ext cx="24384000" cy="13716000"/>
          </a:xfrm>
          <a:prstGeom prst="rect">
            <a:avLst/>
          </a:prstGeom>
          <a:ln w="12700">
            <a:miter lim="400000"/>
          </a:ln>
        </p:spPr>
      </p:pic>
      <p:graphicFrame>
        <p:nvGraphicFramePr>
          <p:cNvPr id="216" name="Table"/>
          <p:cNvGraphicFramePr/>
          <p:nvPr/>
        </p:nvGraphicFramePr>
        <p:xfrm>
          <a:off x="1210143" y="7966565"/>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3943350">
                <a:tc>
                  <a:txBody>
                    <a:bodyPr/>
                    <a:lstStyle/>
                    <a:p>
                      <a:pPr algn="just" defTabSz="914400">
                        <a:defRPr sz="4000">
                          <a:latin typeface="Iowan Old Style Roman"/>
                          <a:ea typeface="Iowan Old Style Roman"/>
                          <a:cs typeface="Iowan Old Style Roman"/>
                          <a:sym typeface="Iowan Old Style Roman"/>
                        </a:defRPr>
                      </a:pPr>
                      <a:r>
                        <a:t>Praise be to the God and Father of our Lord Jesus Christ, the Father of compassion and the God of all comfort, </a:t>
                      </a:r>
                      <a:r>
                        <a:rPr baseline="31999"/>
                        <a:t>4</a:t>
                      </a:r>
                      <a:r>
                        <a:t> who comforts us in all our troubles, so that we can comfort those in any trouble with the comfort we ourselves receive from God.</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1 CORINTHIANS 1:3-4</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graphicFrame>
        <p:nvGraphicFramePr>
          <p:cNvPr id="217" name="Table"/>
          <p:cNvGraphicFramePr/>
          <p:nvPr/>
        </p:nvGraphicFramePr>
        <p:xfrm>
          <a:off x="1210143" y="1201253"/>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1885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Faith comes from hearing the message, and the message is heard through the word about Christ.</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ROMANS 10:17</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graphicFrame>
        <p:nvGraphicFramePr>
          <p:cNvPr id="218" name="Table"/>
          <p:cNvGraphicFramePr/>
          <p:nvPr/>
        </p:nvGraphicFramePr>
        <p:xfrm>
          <a:off x="1210143" y="4926809"/>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12001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The message of the cross… is the power of God.</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1 CORINTHIANS 1:18</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stretch>
            <a:fillRect/>
          </a:stretch>
        </p:blipFill>
        <p:spPr>
          <a:xfrm>
            <a:off x="0" y="-1750"/>
            <a:ext cx="24384000" cy="16747730"/>
          </a:xfrm>
          <a:prstGeom prst="rect">
            <a:avLst/>
          </a:prstGeom>
          <a:ln w="12700">
            <a:miter lim="400000"/>
          </a:ln>
        </p:spPr>
      </p:pic>
      <p:graphicFrame>
        <p:nvGraphicFramePr>
          <p:cNvPr id="221" name="Table"/>
          <p:cNvGraphicFramePr/>
          <p:nvPr/>
        </p:nvGraphicFramePr>
        <p:xfrm>
          <a:off x="5472122" y="1081803"/>
          <a:ext cx="13439756" cy="4916550"/>
        </p:xfrm>
        <a:graphic>
          <a:graphicData uri="http://schemas.openxmlformats.org/drawingml/2006/table">
            <a:tbl>
              <a:tblPr>
                <a:tableStyleId>{4C3C2611-4C71-4FC5-86AE-919BDF0F9419}</a:tableStyleId>
              </a:tblPr>
              <a:tblGrid>
                <a:gridCol w="13439755">
                  <a:extLst>
                    <a:ext uri="{9D8B030D-6E8A-4147-A177-3AD203B41FA5}">
                      <a16:colId xmlns:a16="http://schemas.microsoft.com/office/drawing/2014/main" val="20000"/>
                    </a:ext>
                  </a:extLst>
                </a:gridCol>
              </a:tblGrid>
              <a:tr h="3943350">
                <a:tc>
                  <a:txBody>
                    <a:bodyPr/>
                    <a:lstStyle/>
                    <a:p>
                      <a:pPr algn="just" defTabSz="914400">
                        <a:defRPr sz="4000">
                          <a:latin typeface="Iowan Old Style Roman"/>
                          <a:ea typeface="Iowan Old Style Roman"/>
                          <a:cs typeface="Iowan Old Style Roman"/>
                          <a:sym typeface="Iowan Old Style Roman"/>
                        </a:defRPr>
                      </a:pPr>
                      <a:r>
                        <a:t>Praise be to the God and Father of our Lord Jesus Christ, the Father of compassion and the God of all comfort, </a:t>
                      </a:r>
                      <a:r>
                        <a:rPr baseline="31999"/>
                        <a:t>4</a:t>
                      </a:r>
                      <a:r>
                        <a:t> who comforts us in all our troubles, so that we can comfort those in any trouble with the comfort we ourselves receive from God.</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1 CORINTHIANS 1:3-4</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graphicFrame>
        <p:nvGraphicFramePr>
          <p:cNvPr id="222" name="Table"/>
          <p:cNvGraphicFramePr/>
          <p:nvPr/>
        </p:nvGraphicFramePr>
        <p:xfrm>
          <a:off x="6521046" y="6715003"/>
          <a:ext cx="10570741" cy="2317994"/>
        </p:xfrm>
        <a:graphic>
          <a:graphicData uri="http://schemas.openxmlformats.org/drawingml/2006/table">
            <a:tbl>
              <a:tblPr>
                <a:tableStyleId>{4C3C2611-4C71-4FC5-86AE-919BDF0F9419}</a:tableStyleId>
              </a:tblPr>
              <a:tblGrid>
                <a:gridCol w="1891397">
                  <a:extLst>
                    <a:ext uri="{9D8B030D-6E8A-4147-A177-3AD203B41FA5}">
                      <a16:colId xmlns:a16="http://schemas.microsoft.com/office/drawing/2014/main" val="20000"/>
                    </a:ext>
                  </a:extLst>
                </a:gridCol>
                <a:gridCol w="8679342">
                  <a:extLst>
                    <a:ext uri="{9D8B030D-6E8A-4147-A177-3AD203B41FA5}">
                      <a16:colId xmlns:a16="http://schemas.microsoft.com/office/drawing/2014/main" val="20001"/>
                    </a:ext>
                  </a:extLst>
                </a:gridCol>
              </a:tblGrid>
              <a:tr h="2317993">
                <a:tc>
                  <a:txBody>
                    <a:bodyPr/>
                    <a:lstStyle/>
                    <a:p>
                      <a:pPr algn="r" defTabSz="914400">
                        <a:defRPr>
                          <a:solidFill>
                            <a:srgbClr val="000000"/>
                          </a:solidFill>
                        </a:defRPr>
                      </a:pPr>
                      <a:r>
                        <a:rPr sz="12000" b="1">
                          <a:solidFill>
                            <a:srgbClr val="FFFFFF"/>
                          </a:solidFill>
                        </a:rPr>
                        <a:t>Q</a:t>
                      </a:r>
                    </a:p>
                  </a:txBody>
                  <a:tcPr marL="254000" marR="254000" marT="254000" marB="254000" anchor="ctr" horzOverflow="overflow">
                    <a:lnL w="12700">
                      <a:miter lim="400000"/>
                    </a:lnL>
                    <a:lnT w="12700">
                      <a:miter lim="400000"/>
                    </a:lnT>
                    <a:lnB w="12700">
                      <a:miter lim="400000"/>
                    </a:lnB>
                  </a:tcPr>
                </a:tc>
                <a:tc>
                  <a:txBody>
                    <a:bodyPr/>
                    <a:lstStyle/>
                    <a:p>
                      <a:pPr algn="just" defTabSz="825500">
                        <a:defRPr>
                          <a:solidFill>
                            <a:srgbClr val="000000"/>
                          </a:solidFill>
                        </a:defRPr>
                      </a:pPr>
                      <a:r>
                        <a:rPr sz="4000">
                          <a:solidFill>
                            <a:srgbClr val="FFFFFF"/>
                          </a:solidFill>
                          <a:latin typeface="Iowan Old Style Roman"/>
                          <a:ea typeface="Iowan Old Style Roman"/>
                          <a:cs typeface="Iowan Old Style Roman"/>
                          <a:sym typeface="Iowan Old Style Roman"/>
                        </a:rPr>
                        <a:t>I have the community. But how do I actively comfort with God’s Word?</a:t>
                      </a:r>
                    </a:p>
                  </a:txBody>
                  <a:tcPr marL="254000" marR="254000" marT="254000" marB="254000" anchor="ctr" horzOverflow="overflow">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3"/>
          <a:stretch>
            <a:fillRect/>
          </a:stretch>
        </p:blipFill>
        <p:spPr>
          <a:xfrm>
            <a:off x="-158381" y="-940214"/>
            <a:ext cx="11098178" cy="15430457"/>
          </a:xfrm>
          <a:prstGeom prst="rect">
            <a:avLst/>
          </a:prstGeom>
          <a:ln w="12700">
            <a:miter lim="400000"/>
          </a:ln>
        </p:spPr>
      </p:pic>
      <p:pic>
        <p:nvPicPr>
          <p:cNvPr id="225" name="black fade.png" descr="black fade.png"/>
          <p:cNvPicPr>
            <a:picLocks noChangeAspect="1"/>
          </p:cNvPicPr>
          <p:nvPr/>
        </p:nvPicPr>
        <p:blipFill>
          <a:blip r:embed="rId4"/>
          <a:stretch>
            <a:fillRect/>
          </a:stretch>
        </p:blipFill>
        <p:spPr>
          <a:xfrm rot="16200000">
            <a:off x="-3950220" y="2551626"/>
            <a:ext cx="19102655" cy="10745244"/>
          </a:xfrm>
          <a:prstGeom prst="rect">
            <a:avLst/>
          </a:prstGeom>
          <a:ln w="12700">
            <a:miter lim="400000"/>
          </a:ln>
        </p:spPr>
      </p:pic>
      <p:sp>
        <p:nvSpPr>
          <p:cNvPr id="226" name="You have nothing to worry about. God is in control, and to him you’re the most precious thing in the world. And you know that, because he died and rose and reigns for you."/>
          <p:cNvSpPr txBox="1"/>
          <p:nvPr/>
        </p:nvSpPr>
        <p:spPr>
          <a:xfrm>
            <a:off x="8711613" y="2643066"/>
            <a:ext cx="14417975"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sz="4000">
                <a:latin typeface="Iowan Old Style Roman"/>
                <a:ea typeface="Iowan Old Style Roman"/>
                <a:cs typeface="Iowan Old Style Roman"/>
                <a:sym typeface="Iowan Old Style Roman"/>
              </a:defRPr>
            </a:lvl1pPr>
          </a:lstStyle>
          <a:p>
            <a:r>
              <a:t>You have nothing to worry about. God is in control, and to him you’re the most precious thing in the world. And you know that, because he died and rose and reigns for you.</a:t>
            </a:r>
          </a:p>
        </p:txBody>
      </p:sp>
      <p:sp>
        <p:nvSpPr>
          <p:cNvPr id="227" name=".                          RE-ALIGNING WITH THE WORD"/>
          <p:cNvSpPr txBox="1"/>
          <p:nvPr/>
        </p:nvSpPr>
        <p:spPr>
          <a:xfrm>
            <a:off x="-2798959" y="219869"/>
            <a:ext cx="10178797" cy="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u="sng" spc="-200"/>
            </a:pPr>
            <a:r>
              <a:t>.                          RE-ALIGNING </a:t>
            </a:r>
            <a:r>
              <a:rPr b="0">
                <a:latin typeface="Helvetica Neue Light"/>
                <a:ea typeface="Helvetica Neue Light"/>
                <a:cs typeface="Helvetica Neue Light"/>
                <a:sym typeface="Helvetica Neue Light"/>
              </a:rPr>
              <a:t>WITH THE </a:t>
            </a:r>
            <a:r>
              <a:t>WORD</a:t>
            </a:r>
          </a:p>
        </p:txBody>
      </p:sp>
      <p:sp>
        <p:nvSpPr>
          <p:cNvPr id="228" name="You have nothing to worry about. God is in control."/>
          <p:cNvSpPr txBox="1"/>
          <p:nvPr/>
        </p:nvSpPr>
        <p:spPr>
          <a:xfrm>
            <a:off x="4385371" y="1182938"/>
            <a:ext cx="2307045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You have nothing to worry about. God is in control.</a:t>
            </a:r>
          </a:p>
        </p:txBody>
      </p:sp>
      <p:graphicFrame>
        <p:nvGraphicFramePr>
          <p:cNvPr id="229" name="Table"/>
          <p:cNvGraphicFramePr/>
          <p:nvPr/>
        </p:nvGraphicFramePr>
        <p:xfrm>
          <a:off x="8533019" y="6694710"/>
          <a:ext cx="14775163" cy="4978401"/>
        </p:xfrm>
        <a:graphic>
          <a:graphicData uri="http://schemas.openxmlformats.org/drawingml/2006/table">
            <a:tbl>
              <a:tblPr>
                <a:tableStyleId>{4C3C2611-4C71-4FC5-86AE-919BDF0F9419}</a:tableStyleId>
              </a:tblPr>
              <a:tblGrid>
                <a:gridCol w="14775162">
                  <a:extLst>
                    <a:ext uri="{9D8B030D-6E8A-4147-A177-3AD203B41FA5}">
                      <a16:colId xmlns:a16="http://schemas.microsoft.com/office/drawing/2014/main" val="20000"/>
                    </a:ext>
                  </a:extLst>
                </a:gridCol>
              </a:tblGrid>
              <a:tr h="5314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“Therefore I tell you, do not worry  about your life, what you will eat or drink; or about your body, what you will wear. Is not life more than food, and the body more than clothes?  Look at the birds of the air; they do not sow or reap or store away in barns, and yet your heavenly Father feeds them.  Are you not much more valuable than they? …do not worry about tomorrow, for tomorrow will worry about itself.”</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1035050">
                <a:tc>
                  <a:txBody>
                    <a:bodyPr/>
                    <a:lstStyle/>
                    <a:p>
                      <a:pPr algn="r" defTabSz="825500">
                        <a:defRPr>
                          <a:solidFill>
                            <a:srgbClr val="000000"/>
                          </a:solidFill>
                        </a:defRPr>
                      </a:pPr>
                      <a:r>
                        <a:rPr sz="3000" b="1" i="1">
                          <a:solidFill>
                            <a:srgbClr val="FFFFFF"/>
                          </a:solidFill>
                          <a:latin typeface="Iowan Old Style Roman"/>
                          <a:ea typeface="Iowan Old Style Roman"/>
                          <a:cs typeface="Iowan Old Style Roman"/>
                          <a:sym typeface="Iowan Old Style Roman"/>
                        </a:rPr>
                        <a:t>MATTHEW 6:25-26,34</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 descr="Image"/>
          <p:cNvPicPr>
            <a:picLocks noChangeAspect="1"/>
          </p:cNvPicPr>
          <p:nvPr/>
        </p:nvPicPr>
        <p:blipFill>
          <a:blip r:embed="rId3"/>
          <a:stretch>
            <a:fillRect/>
          </a:stretch>
        </p:blipFill>
        <p:spPr>
          <a:xfrm>
            <a:off x="-158381" y="-940214"/>
            <a:ext cx="11098178" cy="15430457"/>
          </a:xfrm>
          <a:prstGeom prst="rect">
            <a:avLst/>
          </a:prstGeom>
          <a:ln w="12700">
            <a:miter lim="400000"/>
          </a:ln>
        </p:spPr>
      </p:pic>
      <p:pic>
        <p:nvPicPr>
          <p:cNvPr id="234" name="black fade.png" descr="black fade.png"/>
          <p:cNvPicPr>
            <a:picLocks noChangeAspect="1"/>
          </p:cNvPicPr>
          <p:nvPr/>
        </p:nvPicPr>
        <p:blipFill>
          <a:blip r:embed="rId4"/>
          <a:stretch>
            <a:fillRect/>
          </a:stretch>
        </p:blipFill>
        <p:spPr>
          <a:xfrm rot="16200000">
            <a:off x="-3950220" y="2551626"/>
            <a:ext cx="19102655" cy="10745244"/>
          </a:xfrm>
          <a:prstGeom prst="rect">
            <a:avLst/>
          </a:prstGeom>
          <a:ln w="12700">
            <a:miter lim="400000"/>
          </a:ln>
        </p:spPr>
      </p:pic>
      <p:sp>
        <p:nvSpPr>
          <p:cNvPr id="235" name="Your God is the creator of this universe, who brought Israel out Egypt through the Red Sea, who fed the five-thousand, who brought Lazarus back to life, who rose from the dead, and who now sustains all things at the right hand of God."/>
          <p:cNvSpPr txBox="1"/>
          <p:nvPr/>
        </p:nvSpPr>
        <p:spPr>
          <a:xfrm>
            <a:off x="8711613" y="2643066"/>
            <a:ext cx="14417975"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sz="4000">
                <a:latin typeface="Iowan Old Style Roman"/>
                <a:ea typeface="Iowan Old Style Roman"/>
                <a:cs typeface="Iowan Old Style Roman"/>
                <a:sym typeface="Iowan Old Style Roman"/>
              </a:defRPr>
            </a:lvl1pPr>
          </a:lstStyle>
          <a:p>
            <a:r>
              <a:t>Your God is the creator of this universe, who brought Israel out Egypt through the Red Sea, who fed the five-thousand, who brought Lazarus back to life, who rose from the dead, and who now sustains all things at the right hand of God.</a:t>
            </a:r>
          </a:p>
        </p:txBody>
      </p:sp>
      <p:sp>
        <p:nvSpPr>
          <p:cNvPr id="236" name=".                          RE-ALIGNING WITH THE WORD"/>
          <p:cNvSpPr txBox="1"/>
          <p:nvPr/>
        </p:nvSpPr>
        <p:spPr>
          <a:xfrm>
            <a:off x="-2798959" y="219869"/>
            <a:ext cx="10178797" cy="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u="sng" spc="-200"/>
            </a:pPr>
            <a:r>
              <a:t>.                          RE-ALIGNING </a:t>
            </a:r>
            <a:r>
              <a:rPr b="0">
                <a:latin typeface="Helvetica Neue Light"/>
                <a:ea typeface="Helvetica Neue Light"/>
                <a:cs typeface="Helvetica Neue Light"/>
                <a:sym typeface="Helvetica Neue Light"/>
              </a:rPr>
              <a:t>WITH THE </a:t>
            </a:r>
            <a:r>
              <a:t>WORD</a:t>
            </a:r>
          </a:p>
        </p:txBody>
      </p:sp>
      <p:sp>
        <p:nvSpPr>
          <p:cNvPr id="237" name="Take a deep breath, be still, and remember who God is."/>
          <p:cNvSpPr txBox="1"/>
          <p:nvPr/>
        </p:nvSpPr>
        <p:spPr>
          <a:xfrm>
            <a:off x="4385371" y="1182938"/>
            <a:ext cx="2307045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Take a deep breath, be still, and remember who God is.</a:t>
            </a:r>
          </a:p>
        </p:txBody>
      </p:sp>
      <p:graphicFrame>
        <p:nvGraphicFramePr>
          <p:cNvPr id="238" name="Table"/>
          <p:cNvGraphicFramePr/>
          <p:nvPr/>
        </p:nvGraphicFramePr>
        <p:xfrm>
          <a:off x="8533019" y="6694710"/>
          <a:ext cx="14775163" cy="4978401"/>
        </p:xfrm>
        <a:graphic>
          <a:graphicData uri="http://schemas.openxmlformats.org/drawingml/2006/table">
            <a:tbl>
              <a:tblPr>
                <a:tableStyleId>{4C3C2611-4C71-4FC5-86AE-919BDF0F9419}</a:tableStyleId>
              </a:tblPr>
              <a:tblGrid>
                <a:gridCol w="14775162">
                  <a:extLst>
                    <a:ext uri="{9D8B030D-6E8A-4147-A177-3AD203B41FA5}">
                      <a16:colId xmlns:a16="http://schemas.microsoft.com/office/drawing/2014/main" val="20000"/>
                    </a:ext>
                  </a:extLst>
                </a:gridCol>
              </a:tblGrid>
              <a:tr h="5314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“The Lord will fight for you; you need only to be still.”</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1035050">
                <a:tc>
                  <a:txBody>
                    <a:bodyPr/>
                    <a:lstStyle/>
                    <a:p>
                      <a:pPr algn="r" defTabSz="825500">
                        <a:defRPr>
                          <a:solidFill>
                            <a:srgbClr val="000000"/>
                          </a:solidFill>
                        </a:defRPr>
                      </a:pPr>
                      <a:r>
                        <a:rPr sz="3000" b="1" i="1">
                          <a:solidFill>
                            <a:srgbClr val="FFFFFF"/>
                          </a:solidFill>
                          <a:latin typeface="Iowan Old Style Roman"/>
                          <a:ea typeface="Iowan Old Style Roman"/>
                          <a:cs typeface="Iowan Old Style Roman"/>
                          <a:sym typeface="Iowan Old Style Roman"/>
                        </a:rPr>
                        <a:t>EXODUS 14:14</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stretch>
            <a:fillRect/>
          </a:stretch>
        </p:blipFill>
        <p:spPr>
          <a:xfrm>
            <a:off x="-158381" y="-940214"/>
            <a:ext cx="11098178" cy="15430457"/>
          </a:xfrm>
          <a:prstGeom prst="rect">
            <a:avLst/>
          </a:prstGeom>
          <a:ln w="12700">
            <a:miter lim="400000"/>
          </a:ln>
        </p:spPr>
      </p:pic>
      <p:pic>
        <p:nvPicPr>
          <p:cNvPr id="243" name="black fade.png" descr="black fade.png"/>
          <p:cNvPicPr>
            <a:picLocks noChangeAspect="1"/>
          </p:cNvPicPr>
          <p:nvPr/>
        </p:nvPicPr>
        <p:blipFill>
          <a:blip r:embed="rId3"/>
          <a:stretch>
            <a:fillRect/>
          </a:stretch>
        </p:blipFill>
        <p:spPr>
          <a:xfrm rot="16200000">
            <a:off x="-3950220" y="2551626"/>
            <a:ext cx="19102655" cy="10745244"/>
          </a:xfrm>
          <a:prstGeom prst="rect">
            <a:avLst/>
          </a:prstGeom>
          <a:ln w="12700">
            <a:miter lim="400000"/>
          </a:ln>
        </p:spPr>
      </p:pic>
      <p:sp>
        <p:nvSpPr>
          <p:cNvPr id="244" name="No matter what’s going on in your life and in the world, you know your God who died for your sins and now reigns in heaven is with you."/>
          <p:cNvSpPr txBox="1"/>
          <p:nvPr/>
        </p:nvSpPr>
        <p:spPr>
          <a:xfrm>
            <a:off x="8711613" y="2643066"/>
            <a:ext cx="14417975"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sz="4000">
                <a:latin typeface="Iowan Old Style Roman"/>
                <a:ea typeface="Iowan Old Style Roman"/>
                <a:cs typeface="Iowan Old Style Roman"/>
                <a:sym typeface="Iowan Old Style Roman"/>
              </a:defRPr>
            </a:lvl1pPr>
          </a:lstStyle>
          <a:p>
            <a:r>
              <a:t>No matter what’s going on in your life and in the world, you know your God who died for your sins and now reigns in heaven is with you.</a:t>
            </a:r>
          </a:p>
        </p:txBody>
      </p:sp>
      <p:sp>
        <p:nvSpPr>
          <p:cNvPr id="245" name=".                          RE-ALIGNING WITH THE WORD"/>
          <p:cNvSpPr txBox="1"/>
          <p:nvPr/>
        </p:nvSpPr>
        <p:spPr>
          <a:xfrm>
            <a:off x="-2798959" y="219869"/>
            <a:ext cx="10178797" cy="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u="sng" spc="-200"/>
            </a:pPr>
            <a:r>
              <a:t>.                          RE-ALIGNING </a:t>
            </a:r>
            <a:r>
              <a:rPr b="0">
                <a:latin typeface="Helvetica Neue Light"/>
                <a:ea typeface="Helvetica Neue Light"/>
                <a:cs typeface="Helvetica Neue Light"/>
                <a:sym typeface="Helvetica Neue Light"/>
              </a:rPr>
              <a:t>WITH THE </a:t>
            </a:r>
            <a:r>
              <a:t>WORD</a:t>
            </a:r>
          </a:p>
        </p:txBody>
      </p:sp>
      <p:sp>
        <p:nvSpPr>
          <p:cNvPr id="246" name="God is with you, and he’ll always be with you."/>
          <p:cNvSpPr txBox="1"/>
          <p:nvPr/>
        </p:nvSpPr>
        <p:spPr>
          <a:xfrm>
            <a:off x="4385371" y="1182938"/>
            <a:ext cx="2307045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God is with you, and he’ll always be with you.</a:t>
            </a:r>
          </a:p>
        </p:txBody>
      </p:sp>
      <p:graphicFrame>
        <p:nvGraphicFramePr>
          <p:cNvPr id="247" name="Table"/>
          <p:cNvGraphicFramePr/>
          <p:nvPr/>
        </p:nvGraphicFramePr>
        <p:xfrm>
          <a:off x="8533019" y="6694710"/>
          <a:ext cx="14775163" cy="4978401"/>
        </p:xfrm>
        <a:graphic>
          <a:graphicData uri="http://schemas.openxmlformats.org/drawingml/2006/table">
            <a:tbl>
              <a:tblPr>
                <a:tableStyleId>{4C3C2611-4C71-4FC5-86AE-919BDF0F9419}</a:tableStyleId>
              </a:tblPr>
              <a:tblGrid>
                <a:gridCol w="14775162">
                  <a:extLst>
                    <a:ext uri="{9D8B030D-6E8A-4147-A177-3AD203B41FA5}">
                      <a16:colId xmlns:a16="http://schemas.microsoft.com/office/drawing/2014/main" val="20000"/>
                    </a:ext>
                  </a:extLst>
                </a:gridCol>
              </a:tblGrid>
              <a:tr h="5314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“Be strong and courageous.  Do not be afraid or terrified  because of them, for the  Lord your God goes with you;  he will never leave you  nor forsake  you.” </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1035050">
                <a:tc>
                  <a:txBody>
                    <a:bodyPr/>
                    <a:lstStyle/>
                    <a:p>
                      <a:pPr algn="r" defTabSz="825500">
                        <a:defRPr>
                          <a:solidFill>
                            <a:srgbClr val="000000"/>
                          </a:solidFill>
                        </a:defRPr>
                      </a:pPr>
                      <a:r>
                        <a:rPr sz="3000" b="1" i="1">
                          <a:solidFill>
                            <a:srgbClr val="FFFFFF"/>
                          </a:solidFill>
                          <a:latin typeface="Iowan Old Style Roman"/>
                          <a:ea typeface="Iowan Old Style Roman"/>
                          <a:cs typeface="Iowan Old Style Roman"/>
                          <a:sym typeface="Iowan Old Style Roman"/>
                        </a:rPr>
                        <a:t>DEUTERONOMY 31:6</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stretch>
            <a:fillRect/>
          </a:stretch>
        </p:blipFill>
        <p:spPr>
          <a:xfrm>
            <a:off x="-158381" y="-940214"/>
            <a:ext cx="11098178" cy="15430457"/>
          </a:xfrm>
          <a:prstGeom prst="rect">
            <a:avLst/>
          </a:prstGeom>
          <a:ln w="12700">
            <a:miter lim="400000"/>
          </a:ln>
        </p:spPr>
      </p:pic>
      <p:pic>
        <p:nvPicPr>
          <p:cNvPr id="250" name="black fade.png" descr="black fade.png"/>
          <p:cNvPicPr>
            <a:picLocks noChangeAspect="1"/>
          </p:cNvPicPr>
          <p:nvPr/>
        </p:nvPicPr>
        <p:blipFill>
          <a:blip r:embed="rId3"/>
          <a:stretch>
            <a:fillRect/>
          </a:stretch>
        </p:blipFill>
        <p:spPr>
          <a:xfrm rot="16200000">
            <a:off x="-3950220" y="2551626"/>
            <a:ext cx="19102655" cy="10745244"/>
          </a:xfrm>
          <a:prstGeom prst="rect">
            <a:avLst/>
          </a:prstGeom>
          <a:ln w="12700">
            <a:miter lim="400000"/>
          </a:ln>
        </p:spPr>
      </p:pic>
      <p:sp>
        <p:nvSpPr>
          <p:cNvPr id="251" name="Whatever things look like in life, we know God is making it work out for his good, eternal plan. So, you never have to worry that things won’t work out according to your loving, forgiving God’s plans for you."/>
          <p:cNvSpPr txBox="1"/>
          <p:nvPr/>
        </p:nvSpPr>
        <p:spPr>
          <a:xfrm>
            <a:off x="8711613" y="2643066"/>
            <a:ext cx="14417975"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sz="4000">
                <a:latin typeface="Iowan Old Style Roman"/>
                <a:ea typeface="Iowan Old Style Roman"/>
                <a:cs typeface="Iowan Old Style Roman"/>
                <a:sym typeface="Iowan Old Style Roman"/>
              </a:defRPr>
            </a:lvl1pPr>
          </a:lstStyle>
          <a:p>
            <a:r>
              <a:t>Whatever things look like in life, we know God is making it work out for his good, eternal plan. So, you never have to worry that things won’t work out according to your loving, forgiving God’s plans for you.</a:t>
            </a:r>
          </a:p>
        </p:txBody>
      </p:sp>
      <p:sp>
        <p:nvSpPr>
          <p:cNvPr id="252" name=".                          RE-ALIGNING WITH THE WORD"/>
          <p:cNvSpPr txBox="1"/>
          <p:nvPr/>
        </p:nvSpPr>
        <p:spPr>
          <a:xfrm>
            <a:off x="-2798959" y="219869"/>
            <a:ext cx="10178797" cy="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u="sng" spc="-200"/>
            </a:pPr>
            <a:r>
              <a:t>.                          RE-ALIGNING </a:t>
            </a:r>
            <a:r>
              <a:rPr b="0">
                <a:latin typeface="Helvetica Neue Light"/>
                <a:ea typeface="Helvetica Neue Light"/>
                <a:cs typeface="Helvetica Neue Light"/>
                <a:sym typeface="Helvetica Neue Light"/>
              </a:rPr>
              <a:t>WITH THE </a:t>
            </a:r>
            <a:r>
              <a:t>WORD</a:t>
            </a:r>
          </a:p>
        </p:txBody>
      </p:sp>
      <p:sp>
        <p:nvSpPr>
          <p:cNvPr id="253" name="God is working this out for our eternal good."/>
          <p:cNvSpPr txBox="1"/>
          <p:nvPr/>
        </p:nvSpPr>
        <p:spPr>
          <a:xfrm>
            <a:off x="4385371" y="1182938"/>
            <a:ext cx="2307045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God is working this out for our eternal good.</a:t>
            </a:r>
          </a:p>
        </p:txBody>
      </p:sp>
      <p:graphicFrame>
        <p:nvGraphicFramePr>
          <p:cNvPr id="254" name="Table"/>
          <p:cNvGraphicFramePr/>
          <p:nvPr/>
        </p:nvGraphicFramePr>
        <p:xfrm>
          <a:off x="8533019" y="6694710"/>
          <a:ext cx="14775163" cy="4978401"/>
        </p:xfrm>
        <a:graphic>
          <a:graphicData uri="http://schemas.openxmlformats.org/drawingml/2006/table">
            <a:tbl>
              <a:tblPr>
                <a:tableStyleId>{4C3C2611-4C71-4FC5-86AE-919BDF0F9419}</a:tableStyleId>
              </a:tblPr>
              <a:tblGrid>
                <a:gridCol w="14775162">
                  <a:extLst>
                    <a:ext uri="{9D8B030D-6E8A-4147-A177-3AD203B41FA5}">
                      <a16:colId xmlns:a16="http://schemas.microsoft.com/office/drawing/2014/main" val="20000"/>
                    </a:ext>
                  </a:extLst>
                </a:gridCol>
              </a:tblGrid>
              <a:tr h="5314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And we know that in all things God works for the good  of those who love him, who  have been called  according to his purpose.</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1035050">
                <a:tc>
                  <a:txBody>
                    <a:bodyPr/>
                    <a:lstStyle/>
                    <a:p>
                      <a:pPr algn="r" defTabSz="825500">
                        <a:defRPr>
                          <a:solidFill>
                            <a:srgbClr val="000000"/>
                          </a:solidFill>
                        </a:defRPr>
                      </a:pPr>
                      <a:r>
                        <a:rPr sz="3000" b="1" i="1">
                          <a:solidFill>
                            <a:srgbClr val="FFFFFF"/>
                          </a:solidFill>
                          <a:latin typeface="Iowan Old Style Roman"/>
                          <a:ea typeface="Iowan Old Style Roman"/>
                          <a:cs typeface="Iowan Old Style Roman"/>
                          <a:sym typeface="Iowan Old Style Roman"/>
                        </a:rPr>
                        <a:t>ROMANS 8:28</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a:stretch>
            <a:fillRect/>
          </a:stretch>
        </p:blipFill>
        <p:spPr>
          <a:xfrm>
            <a:off x="-158381" y="-940214"/>
            <a:ext cx="11098178" cy="15430457"/>
          </a:xfrm>
          <a:prstGeom prst="rect">
            <a:avLst/>
          </a:prstGeom>
          <a:ln w="12700">
            <a:miter lim="400000"/>
          </a:ln>
        </p:spPr>
      </p:pic>
      <p:pic>
        <p:nvPicPr>
          <p:cNvPr id="257" name="black fade.png" descr="black fade.png"/>
          <p:cNvPicPr>
            <a:picLocks noChangeAspect="1"/>
          </p:cNvPicPr>
          <p:nvPr/>
        </p:nvPicPr>
        <p:blipFill>
          <a:blip r:embed="rId3"/>
          <a:stretch>
            <a:fillRect/>
          </a:stretch>
        </p:blipFill>
        <p:spPr>
          <a:xfrm rot="16200000">
            <a:off x="-3950220" y="2551626"/>
            <a:ext cx="19102655" cy="10745244"/>
          </a:xfrm>
          <a:prstGeom prst="rect">
            <a:avLst/>
          </a:prstGeom>
          <a:ln w="12700">
            <a:miter lim="400000"/>
          </a:ln>
        </p:spPr>
      </p:pic>
      <p:sp>
        <p:nvSpPr>
          <p:cNvPr id="258" name="The hardships we experience as Christians is temporary. We can honestly say to each other, as Peter did, that our suffering will only be for “a little while.” (1 Peter 1:6)"/>
          <p:cNvSpPr txBox="1"/>
          <p:nvPr/>
        </p:nvSpPr>
        <p:spPr>
          <a:xfrm>
            <a:off x="8711613" y="2643066"/>
            <a:ext cx="14417975"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sz="4000">
                <a:latin typeface="Iowan Old Style Roman"/>
                <a:ea typeface="Iowan Old Style Roman"/>
                <a:cs typeface="Iowan Old Style Roman"/>
                <a:sym typeface="Iowan Old Style Roman"/>
              </a:defRPr>
            </a:lvl1pPr>
          </a:lstStyle>
          <a:p>
            <a:r>
              <a:t>The hardships we experience as Christians is temporary. We can honestly say to each other, as Peter did, that our suffering will only be for “a little while.” (1 Peter 1:6)</a:t>
            </a:r>
          </a:p>
        </p:txBody>
      </p:sp>
      <p:sp>
        <p:nvSpPr>
          <p:cNvPr id="259" name=".                          RE-ALIGNING WITH THE WORD"/>
          <p:cNvSpPr txBox="1"/>
          <p:nvPr/>
        </p:nvSpPr>
        <p:spPr>
          <a:xfrm>
            <a:off x="-2798959" y="219869"/>
            <a:ext cx="10178797" cy="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u="sng" spc="-200"/>
            </a:pPr>
            <a:r>
              <a:t>.                          RE-ALIGNING </a:t>
            </a:r>
            <a:r>
              <a:rPr b="0">
                <a:latin typeface="Helvetica Neue Light"/>
                <a:ea typeface="Helvetica Neue Light"/>
                <a:cs typeface="Helvetica Neue Light"/>
                <a:sym typeface="Helvetica Neue Light"/>
              </a:rPr>
              <a:t>WITH THE </a:t>
            </a:r>
            <a:r>
              <a:t>WORD</a:t>
            </a:r>
          </a:p>
        </p:txBody>
      </p:sp>
      <p:sp>
        <p:nvSpPr>
          <p:cNvPr id="260" name="This will pass."/>
          <p:cNvSpPr txBox="1"/>
          <p:nvPr/>
        </p:nvSpPr>
        <p:spPr>
          <a:xfrm>
            <a:off x="4385371" y="1182938"/>
            <a:ext cx="23070458"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This will pass.</a:t>
            </a:r>
          </a:p>
        </p:txBody>
      </p:sp>
      <p:graphicFrame>
        <p:nvGraphicFramePr>
          <p:cNvPr id="261" name="Table"/>
          <p:cNvGraphicFramePr/>
          <p:nvPr/>
        </p:nvGraphicFramePr>
        <p:xfrm>
          <a:off x="8533019" y="6694710"/>
          <a:ext cx="14775163" cy="4978401"/>
        </p:xfrm>
        <a:graphic>
          <a:graphicData uri="http://schemas.openxmlformats.org/drawingml/2006/table">
            <a:tbl>
              <a:tblPr>
                <a:tableStyleId>{4C3C2611-4C71-4FC5-86AE-919BDF0F9419}</a:tableStyleId>
              </a:tblPr>
              <a:tblGrid>
                <a:gridCol w="14775162">
                  <a:extLst>
                    <a:ext uri="{9D8B030D-6E8A-4147-A177-3AD203B41FA5}">
                      <a16:colId xmlns:a16="http://schemas.microsoft.com/office/drawing/2014/main" val="20000"/>
                    </a:ext>
                  </a:extLst>
                </a:gridCol>
              </a:tblGrid>
              <a:tr h="53149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Dear friends, I am not writing you a new command but an old one, which you have had since the beginning. This old command is the message you have heard. Yet I am writing you a new command; its truth is seen in him and you, because the darkness is passing and the true light is already shining.</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1035050">
                <a:tc>
                  <a:txBody>
                    <a:bodyPr/>
                    <a:lstStyle/>
                    <a:p>
                      <a:pPr algn="r" defTabSz="825500">
                        <a:defRPr>
                          <a:solidFill>
                            <a:srgbClr val="000000"/>
                          </a:solidFill>
                        </a:defRPr>
                      </a:pPr>
                      <a:r>
                        <a:rPr sz="3000" b="1" i="1">
                          <a:solidFill>
                            <a:srgbClr val="FFFFFF"/>
                          </a:solidFill>
                          <a:latin typeface="Iowan Old Style Roman"/>
                          <a:ea typeface="Iowan Old Style Roman"/>
                          <a:cs typeface="Iowan Old Style Roman"/>
                          <a:sym typeface="Iowan Old Style Roman"/>
                        </a:rPr>
                        <a:t>1 JOHN 2:7-8</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Full Of Eyes - Mark 13 31.jpg" descr="Full Of Eyes - Mark 13 31.jpg"/>
          <p:cNvPicPr>
            <a:picLocks noChangeAspect="1"/>
          </p:cNvPicPr>
          <p:nvPr/>
        </p:nvPicPr>
        <p:blipFill>
          <a:blip r:embed="rId2"/>
          <a:stretch>
            <a:fillRect/>
          </a:stretch>
        </p:blipFill>
        <p:spPr>
          <a:xfrm>
            <a:off x="-4296590" y="21052"/>
            <a:ext cx="21945601" cy="13716001"/>
          </a:xfrm>
          <a:prstGeom prst="rect">
            <a:avLst/>
          </a:prstGeom>
          <a:ln w="12700">
            <a:miter lim="400000"/>
          </a:ln>
        </p:spPr>
      </p:pic>
      <p:pic>
        <p:nvPicPr>
          <p:cNvPr id="264" name="black fade.png" descr="black fade.png"/>
          <p:cNvPicPr>
            <a:picLocks noChangeAspect="1"/>
          </p:cNvPicPr>
          <p:nvPr/>
        </p:nvPicPr>
        <p:blipFill>
          <a:blip r:embed="rId3"/>
          <a:stretch>
            <a:fillRect/>
          </a:stretch>
        </p:blipFill>
        <p:spPr>
          <a:xfrm rot="16411939">
            <a:off x="-2373621" y="320203"/>
            <a:ext cx="26220373" cy="14748958"/>
          </a:xfrm>
          <a:prstGeom prst="rect">
            <a:avLst/>
          </a:prstGeom>
          <a:ln w="12700">
            <a:miter lim="400000"/>
          </a:ln>
        </p:spPr>
      </p:pic>
      <p:graphicFrame>
        <p:nvGraphicFramePr>
          <p:cNvPr id="265" name="Table"/>
          <p:cNvGraphicFramePr/>
          <p:nvPr/>
        </p:nvGraphicFramePr>
        <p:xfrm>
          <a:off x="15282648" y="3902856"/>
          <a:ext cx="7077711" cy="4916549"/>
        </p:xfrm>
        <a:graphic>
          <a:graphicData uri="http://schemas.openxmlformats.org/drawingml/2006/table">
            <a:tbl>
              <a:tblPr>
                <a:tableStyleId>{4C3C2611-4C71-4FC5-86AE-919BDF0F9419}</a:tableStyleId>
              </a:tblPr>
              <a:tblGrid>
                <a:gridCol w="7077710">
                  <a:extLst>
                    <a:ext uri="{9D8B030D-6E8A-4147-A177-3AD203B41FA5}">
                      <a16:colId xmlns:a16="http://schemas.microsoft.com/office/drawing/2014/main" val="20000"/>
                    </a:ext>
                  </a:extLst>
                </a:gridCol>
              </a:tblGrid>
              <a:tr h="39433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“The heavens and the earth will pass away, but my words will never pass away.”</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MARK 13:31</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Full Of Eyes - Mark 13 31.jpg" descr="Full Of Eyes - Mark 13 31.jpg"/>
          <p:cNvPicPr>
            <a:picLocks noChangeAspect="1"/>
          </p:cNvPicPr>
          <p:nvPr/>
        </p:nvPicPr>
        <p:blipFill>
          <a:blip r:embed="rId2"/>
          <a:stretch>
            <a:fillRect/>
          </a:stretch>
        </p:blipFill>
        <p:spPr>
          <a:xfrm>
            <a:off x="1219200" y="0"/>
            <a:ext cx="21945600" cy="13716000"/>
          </a:xfrm>
          <a:prstGeom prst="rect">
            <a:avLst/>
          </a:prstGeom>
          <a:ln w="12700">
            <a:miter lim="400000"/>
          </a:ln>
        </p:spPr>
      </p:pic>
      <p:pic>
        <p:nvPicPr>
          <p:cNvPr id="179" name="black fade.png" descr="black fade.png"/>
          <p:cNvPicPr>
            <a:picLocks noChangeAspect="1"/>
          </p:cNvPicPr>
          <p:nvPr/>
        </p:nvPicPr>
        <p:blipFill>
          <a:blip r:embed="rId3"/>
          <a:stretch>
            <a:fillRect/>
          </a:stretch>
        </p:blipFill>
        <p:spPr>
          <a:xfrm rot="16411939">
            <a:off x="3142169" y="299150"/>
            <a:ext cx="26220372" cy="14748959"/>
          </a:xfrm>
          <a:prstGeom prst="rect">
            <a:avLst/>
          </a:prstGeom>
          <a:ln w="12700">
            <a:miter lim="400000"/>
          </a:ln>
        </p:spPr>
      </p:pic>
      <p:pic>
        <p:nvPicPr>
          <p:cNvPr id="180" name="black fade.png" descr="black fade.png"/>
          <p:cNvPicPr>
            <a:picLocks noChangeAspect="1"/>
          </p:cNvPicPr>
          <p:nvPr/>
        </p:nvPicPr>
        <p:blipFill>
          <a:blip r:embed="rId3"/>
          <a:stretch>
            <a:fillRect/>
          </a:stretch>
        </p:blipFill>
        <p:spPr>
          <a:xfrm rot="5689016">
            <a:off x="-5069083" y="-1808832"/>
            <a:ext cx="26220373" cy="14748958"/>
          </a:xfrm>
          <a:prstGeom prst="rect">
            <a:avLst/>
          </a:prstGeom>
          <a:ln w="12700">
            <a:miter lim="400000"/>
          </a:ln>
        </p:spPr>
      </p:pic>
      <p:sp>
        <p:nvSpPr>
          <p:cNvPr id="181" name="ON HOW TO USE…"/>
          <p:cNvSpPr txBox="1"/>
          <p:nvPr/>
        </p:nvSpPr>
        <p:spPr>
          <a:xfrm>
            <a:off x="6204793" y="9905048"/>
            <a:ext cx="11974414" cy="2921001"/>
          </a:xfrm>
          <a:prstGeom prst="rect">
            <a:avLst/>
          </a:prstGeom>
          <a:ln w="12700">
            <a:miter lim="400000"/>
          </a:ln>
          <a:effectLst>
            <a:outerShdw blurRad="177800" dist="142096"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latin typeface="PT Serif"/>
                <a:ea typeface="PT Serif"/>
                <a:cs typeface="PT Serif"/>
                <a:sym typeface="PT Serif"/>
              </a:defRPr>
            </a:pPr>
            <a:r>
              <a:t>ON HOW TO USE</a:t>
            </a:r>
          </a:p>
          <a:p>
            <a:pPr>
              <a:defRPr sz="12000">
                <a:latin typeface="Helvetica"/>
                <a:ea typeface="Helvetica"/>
                <a:cs typeface="Helvetica"/>
                <a:sym typeface="Helvetica"/>
              </a:defRPr>
            </a:pPr>
            <a:r>
              <a:t>the Power of God</a:t>
            </a:r>
          </a:p>
        </p:txBody>
      </p:sp>
    </p:spTree>
    <p:extLst>
      <p:ext uri="{BB962C8B-B14F-4D97-AF65-F5344CB8AC3E}">
        <p14:creationId xmlns:p14="http://schemas.microsoft.com/office/powerpoint/2010/main" val="37901956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Double-click to edit"/>
          <p:cNvSpPr txBox="1">
            <a:spLocks noGrp="1"/>
          </p:cNvSpPr>
          <p:nvPr>
            <p:ph type="title"/>
          </p:nvPr>
        </p:nvSpPr>
        <p:spPr>
          <a:prstGeom prst="rect">
            <a:avLst/>
          </a:prstGeom>
        </p:spPr>
        <p:txBody>
          <a:bodyPr/>
          <a:lstStyle/>
          <a:p>
            <a:endParaRPr/>
          </a:p>
        </p:txBody>
      </p:sp>
      <p:sp>
        <p:nvSpPr>
          <p:cNvPr id="184" name="Double-click to edit"/>
          <p:cNvSpPr txBox="1">
            <a:spLocks noGrp="1"/>
          </p:cNvSpPr>
          <p:nvPr>
            <p:ph type="body" idx="1"/>
          </p:nvPr>
        </p:nvSpPr>
        <p:spPr>
          <a:prstGeom prst="rect">
            <a:avLst/>
          </a:prstGeom>
        </p:spPr>
        <p:txBody>
          <a:bodyPr/>
          <a:lstStyle/>
          <a:p>
            <a:endParaRPr/>
          </a:p>
        </p:txBody>
      </p:sp>
      <p:pic>
        <p:nvPicPr>
          <p:cNvPr id="185" name="College Todo List.jpg" descr="College Todo List.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7" name="keynote backgound 1.jpg" descr="keynote backgound 1.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8" name="How many young adults who begin their college years as Christians will by the end lose their faith?"/>
          <p:cNvSpPr txBox="1"/>
          <p:nvPr/>
        </p:nvSpPr>
        <p:spPr>
          <a:xfrm>
            <a:off x="5091182" y="3803770"/>
            <a:ext cx="13570148"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spc="-250">
                <a:latin typeface="Iowan Old Style Roman"/>
                <a:ea typeface="Iowan Old Style Roman"/>
                <a:cs typeface="Iowan Old Style Roman"/>
                <a:sym typeface="Iowan Old Style Roman"/>
              </a:defRPr>
            </a:lvl1pPr>
          </a:lstStyle>
          <a:p>
            <a:r>
              <a:t>How many young adults who begin their college years as Christians will by the end lose their faith?</a:t>
            </a:r>
          </a:p>
        </p:txBody>
      </p:sp>
      <p:sp>
        <p:nvSpPr>
          <p:cNvPr id="189" name="40 %…"/>
          <p:cNvSpPr txBox="1"/>
          <p:nvPr/>
        </p:nvSpPr>
        <p:spPr>
          <a:xfrm>
            <a:off x="10809471" y="6185926"/>
            <a:ext cx="2133569"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740833" indent="-740833" algn="just">
              <a:buSzPct val="100000"/>
              <a:buAutoNum type="alphaUcParenR"/>
              <a:defRPr sz="4000">
                <a:latin typeface="Iowan Old Style Roman"/>
                <a:ea typeface="Iowan Old Style Roman"/>
                <a:cs typeface="Iowan Old Style Roman"/>
                <a:sym typeface="Iowan Old Style Roman"/>
              </a:defRPr>
            </a:pPr>
            <a:r>
              <a:t>40 %</a:t>
            </a:r>
          </a:p>
          <a:p>
            <a:pPr marL="740833" indent="-740833" algn="just">
              <a:buSzPct val="100000"/>
              <a:buAutoNum type="alphaUcParenR"/>
              <a:defRPr sz="4000">
                <a:latin typeface="Iowan Old Style Roman"/>
                <a:ea typeface="Iowan Old Style Roman"/>
                <a:cs typeface="Iowan Old Style Roman"/>
                <a:sym typeface="Iowan Old Style Roman"/>
              </a:defRPr>
            </a:pPr>
            <a:r>
              <a:t>50 %</a:t>
            </a:r>
          </a:p>
          <a:p>
            <a:pPr marL="740833" indent="-740833" algn="just">
              <a:buSzPct val="100000"/>
              <a:buAutoNum type="alphaUcParenR"/>
              <a:defRPr sz="4000">
                <a:latin typeface="Iowan Old Style Roman"/>
                <a:ea typeface="Iowan Old Style Roman"/>
                <a:cs typeface="Iowan Old Style Roman"/>
                <a:sym typeface="Iowan Old Style Roman"/>
              </a:defRPr>
            </a:pPr>
            <a:r>
              <a:t>60 %</a:t>
            </a:r>
          </a:p>
          <a:p>
            <a:pPr marL="740833" indent="-740833" algn="just">
              <a:buSzPct val="100000"/>
              <a:buAutoNum type="alphaUcParenR"/>
              <a:defRPr sz="4000">
                <a:latin typeface="Iowan Old Style Roman"/>
                <a:ea typeface="Iowan Old Style Roman"/>
                <a:cs typeface="Iowan Old Style Roman"/>
                <a:sym typeface="Iowan Old Style Roman"/>
              </a:defRPr>
            </a:pPr>
            <a:r>
              <a:t>70 %</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1" name="keynote backgound 1.jpg" descr="keynote backgound 1.jpg"/>
          <p:cNvPicPr>
            <a:picLocks noChangeAspect="1"/>
          </p:cNvPicPr>
          <p:nvPr/>
        </p:nvPicPr>
        <p:blipFill>
          <a:blip r:embed="rId2"/>
          <a:stretch>
            <a:fillRect/>
          </a:stretch>
        </p:blipFill>
        <p:spPr>
          <a:xfrm>
            <a:off x="0" y="0"/>
            <a:ext cx="24384000" cy="13716000"/>
          </a:xfrm>
          <a:prstGeom prst="rect">
            <a:avLst/>
          </a:prstGeom>
          <a:ln w="12700">
            <a:miter lim="400000"/>
          </a:ln>
        </p:spPr>
      </p:pic>
      <p:graphicFrame>
        <p:nvGraphicFramePr>
          <p:cNvPr id="192" name="Table"/>
          <p:cNvGraphicFramePr/>
          <p:nvPr/>
        </p:nvGraphicFramePr>
        <p:xfrm>
          <a:off x="4072377" y="4399726"/>
          <a:ext cx="16239246" cy="2706749"/>
        </p:xfrm>
        <a:graphic>
          <a:graphicData uri="http://schemas.openxmlformats.org/drawingml/2006/table">
            <a:tbl>
              <a:tblPr>
                <a:tableStyleId>{4C3C2611-4C71-4FC5-86AE-919BDF0F9419}</a:tableStyleId>
              </a:tblPr>
              <a:tblGrid>
                <a:gridCol w="16239246">
                  <a:extLst>
                    <a:ext uri="{9D8B030D-6E8A-4147-A177-3AD203B41FA5}">
                      <a16:colId xmlns:a16="http://schemas.microsoft.com/office/drawing/2014/main" val="20000"/>
                    </a:ext>
                  </a:extLst>
                </a:gridCol>
              </a:tblGrid>
              <a:tr h="39433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Barna estimates that roughly 70% of high school students who enter college as professing Christians will leave with little to no faith. These students usually don’t return to their faith even after graduation, as Barna projects that 80% of those reared in the church will be “disengaged” by the time they are 29.</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Vaneetha Rendall Risner, “Will You Lose Your Faith in College?”</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3"/>
          <a:stretch>
            <a:fillRect/>
          </a:stretch>
        </p:blipFill>
        <p:spPr>
          <a:xfrm>
            <a:off x="-1" y="-318131"/>
            <a:ext cx="24384001" cy="17237972"/>
          </a:xfrm>
          <a:prstGeom prst="rect">
            <a:avLst/>
          </a:prstGeom>
          <a:ln w="12700">
            <a:miter lim="400000"/>
          </a:ln>
        </p:spPr>
      </p:pic>
      <p:graphicFrame>
        <p:nvGraphicFramePr>
          <p:cNvPr id="195" name="Table"/>
          <p:cNvGraphicFramePr/>
          <p:nvPr/>
        </p:nvGraphicFramePr>
        <p:xfrm>
          <a:off x="1115456" y="9489336"/>
          <a:ext cx="12670477" cy="2706749"/>
        </p:xfrm>
        <a:graphic>
          <a:graphicData uri="http://schemas.openxmlformats.org/drawingml/2006/table">
            <a:tbl>
              <a:tblPr>
                <a:tableStyleId>{4C3C2611-4C71-4FC5-86AE-919BDF0F9419}</a:tableStyleId>
              </a:tblPr>
              <a:tblGrid>
                <a:gridCol w="12670476">
                  <a:extLst>
                    <a:ext uri="{9D8B030D-6E8A-4147-A177-3AD203B41FA5}">
                      <a16:colId xmlns:a16="http://schemas.microsoft.com/office/drawing/2014/main" val="20000"/>
                    </a:ext>
                  </a:extLst>
                </a:gridCol>
              </a:tblGrid>
              <a:tr h="1733550">
                <a:tc>
                  <a:txBody>
                    <a:bodyPr/>
                    <a:lstStyle/>
                    <a:p>
                      <a:pPr algn="just" defTabSz="914400">
                        <a:defRPr>
                          <a:solidFill>
                            <a:srgbClr val="000000"/>
                          </a:solidFill>
                        </a:defRPr>
                      </a:pPr>
                      <a:r>
                        <a:rPr sz="4000">
                          <a:solidFill>
                            <a:srgbClr val="FFFFFF"/>
                          </a:solidFill>
                          <a:latin typeface="Iowan Old Style Roman"/>
                          <a:ea typeface="Iowan Old Style Roman"/>
                          <a:cs typeface="Iowan Old Style Roman"/>
                          <a:sym typeface="Iowan Old Style Roman"/>
                        </a:rPr>
                        <a:t>“Over 80 percent of those who drop out of church do so in the first year of their membership.”
</a:t>
                      </a:r>
                    </a:p>
                  </a:txBody>
                  <a:tcPr marL="254000" marR="254000" marT="254000" marB="254000" anchor="b" horzOverflow="overflow">
                    <a:lnL w="12700">
                      <a:miter lim="400000"/>
                    </a:lnL>
                    <a:lnR w="12700">
                      <a:miter lim="400000"/>
                    </a:lnR>
                    <a:lnT w="12700">
                      <a:miter lim="400000"/>
                    </a:lnT>
                  </a:tcPr>
                </a:tc>
                <a:extLst>
                  <a:ext uri="{0D108BD9-81ED-4DB2-BD59-A6C34878D82A}">
                    <a16:rowId xmlns:a16="http://schemas.microsoft.com/office/drawing/2014/main" val="10000"/>
                  </a:ext>
                </a:extLst>
              </a:tr>
              <a:tr h="973198">
                <a:tc>
                  <a:txBody>
                    <a:bodyPr/>
                    <a:lstStyle/>
                    <a:p>
                      <a:pPr algn="r" defTabSz="825500">
                        <a:defRPr>
                          <a:solidFill>
                            <a:srgbClr val="000000"/>
                          </a:solidFill>
                        </a:defRPr>
                      </a:pPr>
                      <a:r>
                        <a:rPr sz="3000" b="1">
                          <a:solidFill>
                            <a:srgbClr val="FFFFFF"/>
                          </a:solidFill>
                        </a:rPr>
                        <a:t>Charles Arn, “Why Churches Don’t Grow”</a:t>
                      </a:r>
                    </a:p>
                  </a:txBody>
                  <a:tcPr marL="254000" marR="254000" marT="254000" marB="254000" horzOverflow="overflow">
                    <a:lnL w="12700">
                      <a:miter lim="400000"/>
                    </a:lnL>
                    <a:lnR w="12700">
                      <a:miter lim="400000"/>
                    </a:lnR>
                    <a:lnB w="12700">
                      <a:miter lim="400000"/>
                    </a:lnB>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Gary Habermas.jpg" descr="Gary Habermas.jpg"/>
          <p:cNvPicPr>
            <a:picLocks noChangeAspect="1"/>
          </p:cNvPicPr>
          <p:nvPr/>
        </p:nvPicPr>
        <p:blipFill>
          <a:blip r:embed="rId2"/>
          <a:stretch>
            <a:fillRect/>
          </a:stretch>
        </p:blipFill>
        <p:spPr>
          <a:xfrm>
            <a:off x="-2" y="0"/>
            <a:ext cx="24384004" cy="13716001"/>
          </a:xfrm>
          <a:prstGeom prst="rect">
            <a:avLst/>
          </a:prstGeom>
          <a:ln w="12700">
            <a:miter lim="400000"/>
          </a:ln>
        </p:spPr>
      </p:pic>
      <p:sp>
        <p:nvSpPr>
          <p:cNvPr id="200" name="THREE TYPES OF DOUBT…"/>
          <p:cNvSpPr txBox="1"/>
          <p:nvPr/>
        </p:nvSpPr>
        <p:spPr>
          <a:xfrm>
            <a:off x="2106536" y="3736659"/>
            <a:ext cx="11664517" cy="6242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defRPr sz="5000" b="1">
                <a:solidFill>
                  <a:srgbClr val="000000"/>
                </a:solidFill>
              </a:defRPr>
            </a:pPr>
            <a:r>
              <a:t>THREE TYPES OF DOUBT</a:t>
            </a:r>
          </a:p>
          <a:p>
            <a:pPr algn="l" defTabSz="825500">
              <a:defRPr sz="5000" b="1">
                <a:solidFill>
                  <a:srgbClr val="000000"/>
                </a:solidFill>
              </a:defRPr>
            </a:pPr>
            <a:endParaRPr/>
          </a:p>
          <a:p>
            <a:pPr algn="l" defTabSz="825500">
              <a:defRPr sz="5000" b="1">
                <a:solidFill>
                  <a:srgbClr val="000000"/>
                </a:solidFill>
              </a:defRPr>
            </a:pPr>
            <a:r>
              <a:t>Factual Doubt</a:t>
            </a:r>
            <a:r>
              <a:rPr b="0"/>
              <a:t>.</a:t>
            </a:r>
          </a:p>
          <a:p>
            <a:pPr algn="l" defTabSz="825500">
              <a:defRPr sz="5000" b="1">
                <a:solidFill>
                  <a:srgbClr val="000000"/>
                </a:solidFill>
              </a:defRPr>
            </a:pPr>
            <a:endParaRPr b="0"/>
          </a:p>
          <a:p>
            <a:pPr algn="l" defTabSz="825500">
              <a:defRPr sz="5000" b="1">
                <a:solidFill>
                  <a:srgbClr val="000000"/>
                </a:solidFill>
              </a:defRPr>
            </a:pPr>
            <a:r>
              <a:t>Emotional doubt</a:t>
            </a:r>
            <a:r>
              <a:rPr b="0"/>
              <a:t>. </a:t>
            </a:r>
            <a:r>
              <a:rPr b="0">
                <a:latin typeface="Helvetica Neue Thin"/>
                <a:ea typeface="Helvetica Neue Thin"/>
                <a:cs typeface="Helvetica Neue Thin"/>
                <a:sym typeface="Helvetica Neue Thin"/>
              </a:rPr>
              <a:t>80% of doubters.</a:t>
            </a:r>
            <a:endParaRPr b="0"/>
          </a:p>
          <a:p>
            <a:pPr algn="l" defTabSz="825500">
              <a:defRPr sz="5000" b="1">
                <a:solidFill>
                  <a:srgbClr val="000000"/>
                </a:solidFill>
              </a:defRPr>
            </a:pPr>
            <a:endParaRPr b="0"/>
          </a:p>
          <a:p>
            <a:pPr algn="l" defTabSz="825500">
              <a:defRPr sz="5000" b="1">
                <a:solidFill>
                  <a:srgbClr val="000000"/>
                </a:solidFill>
              </a:defRPr>
            </a:pPr>
            <a:r>
              <a:t>Volitional doubt</a:t>
            </a:r>
            <a:r>
              <a:rPr b="0"/>
              <a:t>. </a:t>
            </a:r>
            <a:r>
              <a:rPr b="0">
                <a:latin typeface="Helvetica Neue Thin"/>
                <a:ea typeface="Helvetica Neue Thin"/>
                <a:cs typeface="Helvetica Neue Thin"/>
                <a:sym typeface="Helvetica Neue Thin"/>
              </a:rPr>
              <a:t>Willful choice to cut oneself from God.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Gary Habermas.jpg" descr="Gary Habermas.jpg"/>
          <p:cNvPicPr>
            <a:picLocks noChangeAspect="1"/>
          </p:cNvPicPr>
          <p:nvPr/>
        </p:nvPicPr>
        <p:blipFill>
          <a:blip r:embed="rId2"/>
          <a:stretch>
            <a:fillRect/>
          </a:stretch>
        </p:blipFill>
        <p:spPr>
          <a:xfrm>
            <a:off x="-2" y="0"/>
            <a:ext cx="24384004" cy="13716001"/>
          </a:xfrm>
          <a:prstGeom prst="rect">
            <a:avLst/>
          </a:prstGeom>
          <a:ln w="12700">
            <a:miter lim="400000"/>
          </a:ln>
        </p:spPr>
      </p:pic>
      <p:sp>
        <p:nvSpPr>
          <p:cNvPr id="203" name="How can you help a person with reasonable doubt?…"/>
          <p:cNvSpPr txBox="1"/>
          <p:nvPr/>
        </p:nvSpPr>
        <p:spPr>
          <a:xfrm>
            <a:off x="1517550" y="3749359"/>
            <a:ext cx="11664517" cy="621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61458" indent="-661458" algn="l" defTabSz="825500">
              <a:buSzPct val="125000"/>
              <a:buChar char="•"/>
              <a:defRPr sz="5000" b="1">
                <a:solidFill>
                  <a:srgbClr val="000000"/>
                </a:solidFill>
              </a:defRPr>
            </a:pPr>
            <a:r>
              <a:rPr b="0">
                <a:latin typeface="Helvetica Neue Thin"/>
                <a:ea typeface="Helvetica Neue Thin"/>
                <a:cs typeface="Helvetica Neue Thin"/>
                <a:sym typeface="Helvetica Neue Thin"/>
              </a:rPr>
              <a:t>How can you help a person with </a:t>
            </a:r>
            <a:r>
              <a:t>reasonable </a:t>
            </a:r>
            <a:r>
              <a:rPr b="0">
                <a:latin typeface="Helvetica Neue Thin"/>
                <a:ea typeface="Helvetica Neue Thin"/>
                <a:cs typeface="Helvetica Neue Thin"/>
                <a:sym typeface="Helvetica Neue Thin"/>
              </a:rPr>
              <a:t>doubt?</a:t>
            </a:r>
          </a:p>
          <a:p>
            <a:pPr marL="661458" indent="-661458" algn="l" defTabSz="825500">
              <a:buSzPct val="125000"/>
              <a:buChar char="•"/>
              <a:defRPr sz="5000" b="1">
                <a:solidFill>
                  <a:srgbClr val="000000"/>
                </a:solidFill>
              </a:defRPr>
            </a:pPr>
            <a:endParaRPr b="0">
              <a:latin typeface="Helvetica Neue Thin"/>
              <a:ea typeface="Helvetica Neue Thin"/>
              <a:cs typeface="Helvetica Neue Thin"/>
              <a:sym typeface="Helvetica Neue Thin"/>
            </a:endParaRPr>
          </a:p>
          <a:p>
            <a:pPr marL="661458" indent="-661458" algn="l" defTabSz="825500">
              <a:buSzPct val="125000"/>
              <a:buChar char="•"/>
              <a:defRPr sz="5000" b="1">
                <a:solidFill>
                  <a:srgbClr val="000000"/>
                </a:solidFill>
              </a:defRPr>
            </a:pPr>
            <a:r>
              <a:rPr b="0">
                <a:latin typeface="Helvetica Neue Thin"/>
                <a:ea typeface="Helvetica Neue Thin"/>
                <a:cs typeface="Helvetica Neue Thin"/>
                <a:sym typeface="Helvetica Neue Thin"/>
              </a:rPr>
              <a:t>How can you help a person with </a:t>
            </a:r>
            <a:r>
              <a:t>emotional </a:t>
            </a:r>
            <a:r>
              <a:rPr b="0">
                <a:latin typeface="Helvetica Neue Thin"/>
                <a:ea typeface="Helvetica Neue Thin"/>
                <a:cs typeface="Helvetica Neue Thin"/>
                <a:sym typeface="Helvetica Neue Thin"/>
              </a:rPr>
              <a:t>doubt?</a:t>
            </a:r>
          </a:p>
          <a:p>
            <a:pPr marL="661458" indent="-661458" algn="l" defTabSz="825500">
              <a:buSzPct val="125000"/>
              <a:buChar char="•"/>
              <a:defRPr sz="5000" b="1">
                <a:solidFill>
                  <a:srgbClr val="000000"/>
                </a:solidFill>
              </a:defRPr>
            </a:pPr>
            <a:endParaRPr b="0">
              <a:latin typeface="Helvetica Neue Thin"/>
              <a:ea typeface="Helvetica Neue Thin"/>
              <a:cs typeface="Helvetica Neue Thin"/>
              <a:sym typeface="Helvetica Neue Thin"/>
            </a:endParaRPr>
          </a:p>
          <a:p>
            <a:pPr marL="661458" indent="-661458" algn="l" defTabSz="825500">
              <a:buSzPct val="125000"/>
              <a:buChar char="•"/>
              <a:defRPr sz="5000" b="1">
                <a:solidFill>
                  <a:srgbClr val="000000"/>
                </a:solidFill>
              </a:defRPr>
            </a:pPr>
            <a:r>
              <a:rPr b="0">
                <a:latin typeface="Helvetica Neue Thin"/>
                <a:ea typeface="Helvetica Neue Thin"/>
                <a:cs typeface="Helvetica Neue Thin"/>
                <a:sym typeface="Helvetica Neue Thin"/>
              </a:rPr>
              <a:t>What applies to </a:t>
            </a:r>
            <a:r>
              <a:t>both</a:t>
            </a:r>
            <a:r>
              <a:rPr b="0">
                <a:latin typeface="Helvetica Neue Thin"/>
                <a:ea typeface="Helvetica Neue Thin"/>
                <a:cs typeface="Helvetica Neue Thin"/>
                <a:sym typeface="Helvetica Neue Thin"/>
              </a:rPr>
              <a:t>, regardless of the kind of doubt?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Gary Habermas.jpg" descr="Gary Habermas.jpg"/>
          <p:cNvPicPr>
            <a:picLocks noChangeAspect="1"/>
          </p:cNvPicPr>
          <p:nvPr/>
        </p:nvPicPr>
        <p:blipFill>
          <a:blip r:embed="rId2"/>
          <a:stretch>
            <a:fillRect/>
          </a:stretch>
        </p:blipFill>
        <p:spPr>
          <a:xfrm>
            <a:off x="-2" y="0"/>
            <a:ext cx="24384004" cy="13716001"/>
          </a:xfrm>
          <a:prstGeom prst="rect">
            <a:avLst/>
          </a:prstGeom>
          <a:ln w="12700">
            <a:miter lim="400000"/>
          </a:ln>
        </p:spPr>
      </p:pic>
      <p:sp>
        <p:nvSpPr>
          <p:cNvPr id="206" name="POINT:…"/>
          <p:cNvSpPr txBox="1"/>
          <p:nvPr/>
        </p:nvSpPr>
        <p:spPr>
          <a:xfrm>
            <a:off x="1929840" y="5057459"/>
            <a:ext cx="11664517" cy="3601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defRPr sz="3000" b="1">
                <a:solidFill>
                  <a:srgbClr val="000000"/>
                </a:solidFill>
              </a:defRPr>
            </a:pPr>
            <a:r>
              <a:t>POINT:</a:t>
            </a:r>
          </a:p>
          <a:p>
            <a:pPr algn="l" defTabSz="825500">
              <a:defRPr sz="5000">
                <a:solidFill>
                  <a:srgbClr val="000000"/>
                </a:solidFill>
                <a:latin typeface="Helvetica Neue Thin"/>
                <a:ea typeface="Helvetica Neue Thin"/>
                <a:cs typeface="Helvetica Neue Thin"/>
                <a:sym typeface="Helvetica Neue Thin"/>
              </a:defRPr>
            </a:pPr>
            <a:r>
              <a:t>What’s far more important than having the right apologetic answers is drawing a person into a Christian community of friends who seeks the answers together.</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roved xmlns="f108894b-0136-4abc-a6e1-71251ec84ef2">To Bri</Approv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E2386B1B5E944691D081C4795A82C4" ma:contentTypeVersion="7" ma:contentTypeDescription="Create a new document." ma:contentTypeScope="" ma:versionID="cc64d60175a56c51029fd09901d9598e">
  <xsd:schema xmlns:xsd="http://www.w3.org/2001/XMLSchema" xmlns:xs="http://www.w3.org/2001/XMLSchema" xmlns:p="http://schemas.microsoft.com/office/2006/metadata/properties" xmlns:ns2="f108894b-0136-4abc-a6e1-71251ec84ef2" xmlns:ns3="5e7f0de3-be8e-4e7d-a294-76d3e93f612a" targetNamespace="http://schemas.microsoft.com/office/2006/metadata/properties" ma:root="true" ma:fieldsID="729b33d1029c65631b290b0315607a45" ns2:_="" ns3:_="">
    <xsd:import namespace="f108894b-0136-4abc-a6e1-71251ec84ef2"/>
    <xsd:import namespace="5e7f0de3-be8e-4e7d-a294-76d3e93f61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8894b-0136-4abc-a6e1-71251ec84e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Approved" ma:index="14" nillable="true" ma:displayName="Approved" ma:format="Dropdown" ma:internalName="Approved">
      <xsd:simpleType>
        <xsd:restriction base="dms:Choice">
          <xsd:enumeration value="Sarah Approves"/>
          <xsd:enumeration value="Laura Approves"/>
          <xsd:enumeration value="To Bri"/>
        </xsd:restriction>
      </xsd:simpleType>
    </xsd:element>
  </xsd:schema>
  <xsd:schema xmlns:xsd="http://www.w3.org/2001/XMLSchema" xmlns:xs="http://www.w3.org/2001/XMLSchema" xmlns:dms="http://schemas.microsoft.com/office/2006/documentManagement/types" xmlns:pc="http://schemas.microsoft.com/office/infopath/2007/PartnerControls" targetNamespace="5e7f0de3-be8e-4e7d-a294-76d3e93f61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2EFFF5-E7A4-4F88-92D3-307B1E899241}">
  <ds:schemaRefs>
    <ds:schemaRef ds:uri="http://schemas.microsoft.com/office/2006/metadata/properties"/>
    <ds:schemaRef ds:uri="http://schemas.microsoft.com/office/infopath/2007/PartnerControls"/>
    <ds:schemaRef ds:uri="f108894b-0136-4abc-a6e1-71251ec84ef2"/>
  </ds:schemaRefs>
</ds:datastoreItem>
</file>

<file path=customXml/itemProps2.xml><?xml version="1.0" encoding="utf-8"?>
<ds:datastoreItem xmlns:ds="http://schemas.openxmlformats.org/officeDocument/2006/customXml" ds:itemID="{4E519D9C-E9E6-4E16-916D-3CFE8C31A883}">
  <ds:schemaRefs>
    <ds:schemaRef ds:uri="http://schemas.microsoft.com/sharepoint/v3/contenttype/forms"/>
  </ds:schemaRefs>
</ds:datastoreItem>
</file>

<file path=customXml/itemProps3.xml><?xml version="1.0" encoding="utf-8"?>
<ds:datastoreItem xmlns:ds="http://schemas.openxmlformats.org/officeDocument/2006/customXml" ds:itemID="{1D4C8803-8D67-4BC4-B8A1-542E5F91F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8894b-0136-4abc-a6e1-71251ec84ef2"/>
    <ds:schemaRef ds:uri="5e7f0de3-be8e-4e7d-a294-76d3e93f61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1142</Words>
  <Application>Microsoft Macintosh PowerPoint</Application>
  <PresentationFormat>Custom</PresentationFormat>
  <Paragraphs>73</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Georgia</vt:lpstr>
      <vt:lpstr>Helvetica</vt:lpstr>
      <vt:lpstr>Helvetica Neue</vt:lpstr>
      <vt:lpstr>Helvetica Neue Light</vt:lpstr>
      <vt:lpstr>Helvetica Neue Medium</vt:lpstr>
      <vt:lpstr>Helvetica Neue Thin</vt:lpstr>
      <vt:lpstr>Iowan Old Style Roman</vt:lpstr>
      <vt:lpstr>PT Serif</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Briana Lambrecht</cp:lastModifiedBy>
  <cp:revision>1</cp:revision>
  <dcterms:modified xsi:type="dcterms:W3CDTF">2022-06-22T13:16:08Z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0x010100D9E2386B1B5E944691D081C4795A82C4</vt:lpwstr>
  </property>
</Properties>
</file>