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31"/>
  </p:notesMasterIdLst>
  <p:handoutMasterIdLst>
    <p:handoutMasterId r:id="rId32"/>
  </p:handoutMasterIdLst>
  <p:sldIdLst>
    <p:sldId id="439" r:id="rId5"/>
    <p:sldId id="530" r:id="rId6"/>
    <p:sldId id="552" r:id="rId7"/>
    <p:sldId id="532" r:id="rId8"/>
    <p:sldId id="505" r:id="rId9"/>
    <p:sldId id="531" r:id="rId10"/>
    <p:sldId id="537" r:id="rId11"/>
    <p:sldId id="538" r:id="rId12"/>
    <p:sldId id="551" r:id="rId13"/>
    <p:sldId id="529" r:id="rId14"/>
    <p:sldId id="547" r:id="rId15"/>
    <p:sldId id="501" r:id="rId16"/>
    <p:sldId id="534" r:id="rId17"/>
    <p:sldId id="497" r:id="rId18"/>
    <p:sldId id="550" r:id="rId19"/>
    <p:sldId id="504" r:id="rId20"/>
    <p:sldId id="536" r:id="rId21"/>
    <p:sldId id="548" r:id="rId22"/>
    <p:sldId id="553" r:id="rId23"/>
    <p:sldId id="519" r:id="rId24"/>
    <p:sldId id="546" r:id="rId25"/>
    <p:sldId id="527" r:id="rId26"/>
    <p:sldId id="545" r:id="rId27"/>
    <p:sldId id="526" r:id="rId28"/>
    <p:sldId id="472" r:id="rId29"/>
    <p:sldId id="549" r:id="rId30"/>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E1517"/>
    <a:srgbClr val="1F7EE7"/>
    <a:srgbClr val="DED900"/>
    <a:srgbClr val="F0EA00"/>
    <a:srgbClr val="7DD330"/>
    <a:srgbClr val="00CC00"/>
    <a:srgbClr val="0C7CD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69" autoAdjust="0"/>
    <p:restoredTop sz="72318" autoAdjust="0"/>
  </p:normalViewPr>
  <p:slideViewPr>
    <p:cSldViewPr>
      <p:cViewPr varScale="1">
        <p:scale>
          <a:sx n="112" d="100"/>
          <a:sy n="112" d="100"/>
        </p:scale>
        <p:origin x="1244" y="52"/>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8/29/2018</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els.net/reaching-native-christians-part-2/"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els.net/reaching-native-christians-part-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274180060?ref=em-sha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928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a:t>
            </a:r>
            <a:r>
              <a:rPr lang="en-US" b="0" dirty="0"/>
              <a:t>https://vimeo.com/album/4102400/video/215580721 </a:t>
            </a:r>
          </a:p>
          <a:p>
            <a:endParaRPr lang="en-US" b="1" dirty="0"/>
          </a:p>
          <a:p>
            <a:r>
              <a:rPr lang="en-US" b="1" dirty="0"/>
              <a:t>More Information: </a:t>
            </a:r>
            <a:r>
              <a:rPr lang="en-US" dirty="0"/>
              <a:t>https://wels.net/new-school-year-at-asia-lutheran-seminary/ </a:t>
            </a:r>
          </a:p>
          <a:p>
            <a:endParaRPr lang="en-US" b="1" dirty="0"/>
          </a:p>
          <a:p>
            <a:pPr marL="0" indent="0">
              <a:buFont typeface="Arial" panose="020B0604020202020204" pitchFamily="34" charset="0"/>
              <a:buNone/>
            </a:pPr>
            <a:r>
              <a:rPr lang="en-US" b="1" dirty="0"/>
              <a:t>Stats/Highlights:</a:t>
            </a:r>
          </a:p>
          <a:p>
            <a:pPr marL="171450" indent="-171450">
              <a:buFont typeface="Arial" panose="020B0604020202020204" pitchFamily="34" charset="0"/>
              <a:buChar char="•"/>
            </a:pPr>
            <a:r>
              <a:rPr lang="en-US" dirty="0"/>
              <a:t>Asia Lutheran Seminary celebrated 13 years of operation in September 2017</a:t>
            </a:r>
          </a:p>
          <a:p>
            <a:pPr marL="171450" indent="-171450">
              <a:buFont typeface="Arial" panose="020B0604020202020204" pitchFamily="34" charset="0"/>
              <a:buChar char="•"/>
            </a:pPr>
            <a:r>
              <a:rPr lang="en-US" dirty="0"/>
              <a:t>15 students taking 3-week intro immersion course to Hebrew</a:t>
            </a:r>
          </a:p>
          <a:p>
            <a:pPr marL="171450" indent="-171450">
              <a:buFont typeface="Arial" panose="020B0604020202020204" pitchFamily="34" charset="0"/>
              <a:buChar char="•"/>
            </a:pPr>
            <a:r>
              <a:rPr lang="en-US" dirty="0"/>
              <a:t>4 full-time students in Hong Kong, 1 in India, 10 in Mainland China</a:t>
            </a:r>
          </a:p>
          <a:p>
            <a:pPr marL="171450" indent="-171450">
              <a:buFont typeface="Arial" panose="020B0604020202020204" pitchFamily="34" charset="0"/>
              <a:buChar char="•"/>
            </a:pPr>
            <a:r>
              <a:rPr lang="en-US" dirty="0"/>
              <a:t>50 other students taking classes part time in Hong Kong</a:t>
            </a:r>
          </a:p>
          <a:p>
            <a:pPr marL="171450" indent="-171450">
              <a:buFont typeface="Arial" panose="020B0604020202020204" pitchFamily="34" charset="0"/>
              <a:buChar char="•"/>
            </a:pPr>
            <a:r>
              <a:rPr lang="en-US" dirty="0"/>
              <a:t>60 taking courses via the online program</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1494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VIETNAM: </a:t>
            </a:r>
          </a:p>
          <a:p>
            <a:r>
              <a:rPr lang="en-US" dirty="0"/>
              <a:t>Rev. </a:t>
            </a:r>
            <a:r>
              <a:rPr lang="en-US" dirty="0" err="1"/>
              <a:t>Bounkeo</a:t>
            </a:r>
            <a:r>
              <a:rPr lang="en-US" dirty="0"/>
              <a:t> </a:t>
            </a:r>
            <a:r>
              <a:rPr lang="en-US" dirty="0" err="1"/>
              <a:t>Lor</a:t>
            </a:r>
            <a:r>
              <a:rPr lang="en-US" dirty="0"/>
              <a:t> (pictured) serves as Hmong Asia Ministry Coordinator, called through the Global Hmong Committee. Originally a pastor in Kansas City, KS, a leader of the Hmong Fellowship Church (HFC) in Vietnam found one of Pastor </a:t>
            </a:r>
            <a:r>
              <a:rPr lang="en-US" dirty="0" err="1"/>
              <a:t>Lor’s</a:t>
            </a:r>
            <a:r>
              <a:rPr lang="en-US" dirty="0"/>
              <a:t> sermons online and reached out for training. Since then, Pastor </a:t>
            </a:r>
            <a:r>
              <a:rPr lang="en-US" dirty="0" err="1"/>
              <a:t>Lor</a:t>
            </a:r>
            <a:r>
              <a:rPr lang="en-US" dirty="0"/>
              <a:t> has been making about 4 trips per year to train leaders of the Hmong Fellowship Church (HFC). The HFC has grown from 65,000 to 100,000 members in three years WELS has been providing training through Pastor </a:t>
            </a:r>
            <a:r>
              <a:rPr lang="en-US" dirty="0" err="1"/>
              <a:t>Lor</a:t>
            </a:r>
            <a:r>
              <a:rPr lang="en-US" dirty="0"/>
              <a:t> and the PSI program. 50-60 top HFC leaders attend training whenever it is offered and then take it back to the other 250 pastors. </a:t>
            </a:r>
          </a:p>
          <a:p>
            <a:pPr lvl="0"/>
            <a:endParaRPr lang="en-US" b="1" dirty="0"/>
          </a:p>
          <a:p>
            <a:pPr lvl="0"/>
            <a:r>
              <a:rPr lang="en-US" b="1" dirty="0"/>
              <a:t>Highlights</a:t>
            </a:r>
          </a:p>
          <a:p>
            <a:pPr marL="152528" lvl="0" indent="-166289">
              <a:buFont typeface="Arial" panose="020B0604020202020204" pitchFamily="34" charset="0"/>
              <a:buChar char="•"/>
            </a:pPr>
            <a:r>
              <a:rPr lang="en-US" dirty="0"/>
              <a:t>WELS is currently the only protestant church with official permission to work with the Hmong in Vietnam</a:t>
            </a:r>
          </a:p>
          <a:p>
            <a:pPr marL="152528" lvl="0" indent="-166289">
              <a:buFont typeface="Arial" panose="020B0604020202020204" pitchFamily="34" charset="0"/>
              <a:buChar char="•"/>
            </a:pPr>
            <a:r>
              <a:rPr lang="en-US" dirty="0"/>
              <a:t>The communist Vietnamese government has invited WELS to purchase land to build a seminary/training center in Hanoi, Vietnam</a:t>
            </a:r>
          </a:p>
          <a:p>
            <a:pPr marL="152528" lvl="0" indent="-166289">
              <a:buFont typeface="Arial" panose="020B0604020202020204" pitchFamily="34" charset="0"/>
              <a:buChar char="•"/>
            </a:pPr>
            <a:r>
              <a:rPr lang="en-US" dirty="0"/>
              <a:t>Many of the HFC churches are now calling themselves Lutheran</a:t>
            </a:r>
          </a:p>
          <a:p>
            <a:pPr marL="152528" lvl="0" indent="-166289">
              <a:buFont typeface="Arial" panose="020B0604020202020204" pitchFamily="34" charset="0"/>
              <a:buChar char="•"/>
            </a:pPr>
            <a:r>
              <a:rPr lang="en-US" dirty="0"/>
              <a:t>Missions representatives are visiting Vietnam in early June to explore this opportunity and finalize plans for the training center.</a:t>
            </a:r>
            <a:endParaRPr lang="en-US" b="0" dirty="0"/>
          </a:p>
          <a:p>
            <a:pPr marL="0" lvl="0" indent="-13762"/>
            <a:endParaRPr lang="en-US" b="1" dirty="0"/>
          </a:p>
          <a:p>
            <a:pPr marL="0" lvl="0" indent="-13762"/>
            <a:r>
              <a:rPr lang="en-US" b="1" dirty="0"/>
              <a:t>More Information: </a:t>
            </a:r>
          </a:p>
          <a:p>
            <a:pPr marL="152528" lvl="0" indent="-166289">
              <a:buFont typeface="Arial" panose="020B0604020202020204" pitchFamily="34" charset="0"/>
              <a:buChar char="•"/>
            </a:pPr>
            <a:r>
              <a:rPr lang="en-US" dirty="0"/>
              <a:t>https://wels.net/exciting-ministry-opportunity-vietnam/</a:t>
            </a:r>
          </a:p>
          <a:p>
            <a:pPr marL="152528" lvl="0" indent="-166289">
              <a:buFont typeface="Arial" panose="020B0604020202020204" pitchFamily="34" charset="0"/>
              <a:buChar char="•"/>
            </a:pPr>
            <a:r>
              <a:rPr lang="en-US" dirty="0"/>
              <a:t>https://wels.net/the-lord-blesses-hmong-outreach-in-vietnam/</a:t>
            </a:r>
          </a:p>
        </p:txBody>
      </p:sp>
    </p:spTree>
    <p:extLst>
      <p:ext uri="{BB962C8B-B14F-4D97-AF65-F5344CB8AC3E}">
        <p14:creationId xmlns:p14="http://schemas.microsoft.com/office/powerpoint/2010/main" val="3293488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Apache Reservation - </a:t>
            </a:r>
            <a:r>
              <a:rPr lang="en-US" dirty="0"/>
              <a:t>9 congregations, 2 grade schools, 1 high school – approx. 3600 members</a:t>
            </a:r>
            <a:endParaRPr lang="en-US" b="1" dirty="0"/>
          </a:p>
          <a:p>
            <a:endParaRPr lang="en-US" b="1" dirty="0"/>
          </a:p>
          <a:p>
            <a:r>
              <a:rPr lang="en-US" b="1" dirty="0"/>
              <a:t>ACTS – Chosen as one of three special 125</a:t>
            </a:r>
            <a:r>
              <a:rPr lang="en-US" b="1" baseline="30000" dirty="0"/>
              <a:t>th</a:t>
            </a:r>
            <a:r>
              <a:rPr lang="en-US" b="1" dirty="0"/>
              <a:t> Anniversary Projects: </a:t>
            </a:r>
          </a:p>
          <a:p>
            <a:pPr lvl="0"/>
            <a:r>
              <a:rPr lang="en-US" b="0" i="1" dirty="0"/>
              <a:t>Apache Christian Training School: </a:t>
            </a:r>
          </a:p>
          <a:p>
            <a:pPr lvl="0"/>
            <a:r>
              <a:rPr lang="en-US" b="0" dirty="0"/>
              <a:t>Apache Christians are asking to be equipped to share Christ’s love. ACTS provides them with training and resources that prepares leaders for all levels of ministries on the reservations. With a solid program already in place, ACTS exists to provide trained workers for the ever-expanding ministries of current congregations. ACTS will also play a key role in the training of workers to share the gospel with other Native American communities. </a:t>
            </a:r>
          </a:p>
          <a:p>
            <a:pPr lvl="1"/>
            <a:endParaRPr lang="en-US" b="1" dirty="0"/>
          </a:p>
          <a:p>
            <a:pPr lvl="0"/>
            <a:r>
              <a:rPr lang="en-US" b="1" dirty="0"/>
              <a:t>Future Outreach: </a:t>
            </a:r>
          </a:p>
          <a:p>
            <a:r>
              <a:rPr lang="en-US" b="0" dirty="0"/>
              <a:t>New website – nativechristians.org – will connect Apache Christians across the 4-million-acre reservation to prepare all church members for personal evangelism. The next step would be to being outreach to the 535 other Native American tribes in North America</a:t>
            </a:r>
          </a:p>
          <a:p>
            <a:pPr marL="443438" lvl="1" defTabSz="886877">
              <a:defRPr/>
            </a:pPr>
            <a:r>
              <a:rPr lang="en-US" b="0" i="1" dirty="0"/>
              <a:t>Article: </a:t>
            </a:r>
            <a:r>
              <a:rPr lang="en-US" dirty="0"/>
              <a:t>https://wels.net/native-christians-look-to-the-future/</a:t>
            </a:r>
            <a:endParaRPr lang="en-US" b="0" dirty="0"/>
          </a:p>
          <a:p>
            <a:endParaRPr lang="en-US" b="1" dirty="0"/>
          </a:p>
          <a:p>
            <a:r>
              <a:rPr lang="en-US" b="1" dirty="0"/>
              <a:t>Forward in Christ Articles: </a:t>
            </a:r>
          </a:p>
          <a:p>
            <a:pPr marL="166289" indent="-166289">
              <a:buFont typeface="Arial" panose="020B0604020202020204" pitchFamily="34" charset="0"/>
              <a:buChar char="•"/>
            </a:pPr>
            <a:r>
              <a:rPr lang="en-US" dirty="0"/>
              <a:t>April 2018: https://wels.net/reaching-native-christians/ </a:t>
            </a:r>
          </a:p>
          <a:p>
            <a:pPr marL="166289" indent="-166289">
              <a:buFont typeface="Arial" panose="020B0604020202020204" pitchFamily="34" charset="0"/>
              <a:buChar char="•"/>
            </a:pPr>
            <a:r>
              <a:rPr lang="en-US" dirty="0"/>
              <a:t>May 2018: </a:t>
            </a:r>
            <a:r>
              <a:rPr lang="en-US" u="none" dirty="0">
                <a:solidFill>
                  <a:schemeClr val="tx1"/>
                </a:solidFill>
                <a:hlinkClick r:id="rId3"/>
              </a:rPr>
              <a:t>https://wels.net/reaching-native-christians-part-2/</a:t>
            </a:r>
            <a:endParaRPr lang="en-US" u="none" dirty="0">
              <a:solidFill>
                <a:schemeClr val="tx1"/>
              </a:solidFill>
            </a:endParaRPr>
          </a:p>
          <a:p>
            <a:pPr marL="166289" indent="-166289">
              <a:buFont typeface="Arial" panose="020B0604020202020204" pitchFamily="34" charset="0"/>
              <a:buChar char="•"/>
            </a:pPr>
            <a:r>
              <a:rPr lang="en-US" u="none" dirty="0">
                <a:solidFill>
                  <a:schemeClr val="tx1"/>
                </a:solidFill>
              </a:rPr>
              <a:t>June 2018: </a:t>
            </a:r>
            <a:r>
              <a:rPr lang="en-US" u="none" dirty="0">
                <a:solidFill>
                  <a:schemeClr val="tx1"/>
                </a:solidFill>
                <a:hlinkClick r:id="rId4"/>
              </a:rPr>
              <a:t>https://wels.net/reaching-native-christians-part-3/</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4178543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“Therefore, as we have opportunity, let us do good to all people, especially to those who belong to the family of believers” (Galatians 6:10).</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mission of Christian Aid and Relief is to reflect Christ’s love and compassion to souls suffering from disasters and hardships. Because of what Christ has freely done for us, we eagerly show we care by offering our time, talents, and treasures to those in need.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With the combining of disaster and humanitarian aid committees, the Lord is giving us new opportunities to show how much we care by bridging the gospel proclamation with acts of compassion. As we provide for people’s physical needs, we open doors for WELS missionaries to share what they know about our Savior and his good news for their lives.</a:t>
            </a:r>
          </a:p>
          <a:p>
            <a:endParaRPr lang="en-US" dirty="0"/>
          </a:p>
        </p:txBody>
      </p:sp>
    </p:spTree>
    <p:extLst>
      <p:ext uri="{BB962C8B-B14F-4D97-AF65-F5344CB8AC3E}">
        <p14:creationId xmlns:p14="http://schemas.microsoft.com/office/powerpoint/2010/main" val="412676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Article: https://wels.net/mlp-continues-to-work-in-south-asia/ </a:t>
            </a:r>
          </a:p>
          <a:p>
            <a:endParaRPr lang="en-US" dirty="0"/>
          </a:p>
          <a:p>
            <a:r>
              <a:rPr lang="en-US" dirty="0"/>
              <a:t>Nepal currently has 42 congregations and 14 seminary students. Multi-Language Publications served as the parent of this mission field, planning enough seeds that a church grew. WELS leaders continue to visit to conduct leadership and Bible workshops with local leaders. </a:t>
            </a:r>
          </a:p>
        </p:txBody>
      </p:sp>
    </p:spTree>
    <p:extLst>
      <p:ext uri="{BB962C8B-B14F-4D97-AF65-F5344CB8AC3E}">
        <p14:creationId xmlns:p14="http://schemas.microsoft.com/office/powerpoint/2010/main" val="2358276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WELS Christian Aid and Relief has called Rev. Larry W. Schlomer as disaster response coordinator for Puerto Rico. He will serve for one year and work with the national pastors of the Confessional Evangelical Lutheran Church of Puerto Rico to identify and prioritize specific needs, plan construction and repair projects, and coordinate volunteer efforts. He will also help to coordinate continuing theological training for two men whose training was interrupted by Hurricane Maria last fall. Rev. Schlomer will be in Puerto Rico from June 2018 – June 2019 </a:t>
            </a:r>
            <a:endParaRPr lang="en-US" b="1" dirty="0"/>
          </a:p>
          <a:p>
            <a:endParaRPr lang="en-US" b="1" dirty="0"/>
          </a:p>
          <a:p>
            <a:r>
              <a:rPr lang="en-US" b="1" dirty="0"/>
              <a:t>More Information: </a:t>
            </a:r>
            <a:r>
              <a:rPr lang="en-US" dirty="0"/>
              <a:t>https://wels.net/plans-underway-relief-puerto-rico/</a:t>
            </a:r>
          </a:p>
        </p:txBody>
      </p:sp>
    </p:spTree>
    <p:extLst>
      <p:ext uri="{BB962C8B-B14F-4D97-AF65-F5344CB8AC3E}">
        <p14:creationId xmlns:p14="http://schemas.microsoft.com/office/powerpoint/2010/main" val="3471929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Central  African  Medical  Mission  (CAMM)  started  in  1961  in  </a:t>
            </a:r>
            <a:r>
              <a:rPr lang="en-US" dirty="0" err="1"/>
              <a:t>Lumano</a:t>
            </a:r>
            <a:r>
              <a:rPr lang="en-US" dirty="0"/>
              <a:t>,  Zambia.  Today,  CAMM  oversees  a  permanent  clinic  called  the  Lutheran  Mission  Rural  Health  Centre  in  Zambia  on  the  same  property  as  one  of  the  Lutheran  Churches  of  Central  Africa.  They  also  operate  the  Lutheran  Mobile  Clinic  in  Malawi  that  travels  to  four  different  villages  throughout  the  week.  The  buildings  used  in  these  villages  serve  as  clinics  during  the  week  and  as  churches  on  Sundays.  The  Zambia  clinic  is  completely  run  by  national  health  care  workers,  and  the  Malawi  clinic  is  served  by  two  U.S.  employees  who  work  alongside  other  nationals.  Prior  to  clinic  work  starting  for  the  day,  a  brief  devotion  is  given  to  all  who  attend.  Both  clinics  focus  on  providing  Christian  counseling  and  testing  for  HIV,  education  and  treatment  of  Malaria,  immunizations,  wellness  education,  and  treatment  of  other  minor  injuries  or  illness.  By  partnering  with  the  Lutheran  Church  of  Central  Africa  and  WELS  missionaries,  we  provide  help  for  the  spiritual  and  physical  needs  of  the  people  in  Zambia  and  Malawi. </a:t>
            </a:r>
          </a:p>
          <a:p>
            <a:endParaRPr lang="en-US" dirty="0"/>
          </a:p>
          <a:p>
            <a:pPr marL="171450" indent="-171450">
              <a:buFont typeface="Arial" panose="020B0604020202020204" pitchFamily="34" charset="0"/>
              <a:buChar char="•"/>
            </a:pPr>
            <a:r>
              <a:rPr lang="en-US" dirty="0"/>
              <a:t>CAMM  relies  solely  on  donations  to  continue  operation</a:t>
            </a:r>
          </a:p>
          <a:p>
            <a:pPr marL="171450" indent="-171450">
              <a:buFont typeface="Arial" panose="020B0604020202020204" pitchFamily="34" charset="0"/>
              <a:buChar char="•"/>
            </a:pPr>
            <a:r>
              <a:rPr lang="en-US" dirty="0"/>
              <a:t>The  Lutheran  Mobile  Clinic  in  Malawi  saw  43,598  people  in  2017</a:t>
            </a:r>
          </a:p>
          <a:p>
            <a:pPr marL="171450" indent="-171450">
              <a:buFont typeface="Arial" panose="020B0604020202020204" pitchFamily="34" charset="0"/>
              <a:buChar char="•"/>
            </a:pPr>
            <a:r>
              <a:rPr lang="en-US" dirty="0"/>
              <a:t>The  Zambia  clinic  hosts  Children’s  Health  Week  twice  a  year  to  provide  Vitamin  A  and  deworming  supplements</a:t>
            </a:r>
          </a:p>
          <a:p>
            <a:pPr marL="171450" indent="-171450">
              <a:buFont typeface="Arial" panose="020B0604020202020204" pitchFamily="34" charset="0"/>
              <a:buChar char="•"/>
            </a:pPr>
            <a:r>
              <a:rPr lang="en-US" dirty="0"/>
              <a:t>An  average  of  13,187  children  per  year,  under  the  age  of  5,  are  seen  for  wellness  visits  and  immunizations  at  the  Malawi  clinic</a:t>
            </a:r>
          </a:p>
          <a:p>
            <a:pPr marL="171450" indent="-171450">
              <a:buFont typeface="Arial" panose="020B0604020202020204" pitchFamily="34" charset="0"/>
              <a:buChar char="•"/>
            </a:pPr>
            <a:r>
              <a:rPr lang="en-US" dirty="0"/>
              <a:t>6,986  patients  tested  positive  and  received  treatment  for  Malaria  at  the  Malawi  clinic  in  2017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Learn more at www.camm.us. Follow CAMM on Facebook at fb.com/</a:t>
            </a:r>
            <a:r>
              <a:rPr lang="en-US" dirty="0" err="1"/>
              <a:t>camm.wels</a:t>
            </a:r>
            <a:r>
              <a:rPr lang="en-US"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5461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886877" rtl="0" eaLnBrk="0" fontAlgn="base" latinLnBrk="0" hangingPunct="0">
              <a:lnSpc>
                <a:spcPct val="100000"/>
              </a:lnSpc>
              <a:spcBef>
                <a:spcPct val="30000"/>
              </a:spcBef>
              <a:spcAft>
                <a:spcPct val="0"/>
              </a:spcAft>
              <a:buClrTx/>
              <a:buSzTx/>
              <a:buFontTx/>
              <a:buNone/>
              <a:tabLst/>
              <a:defRPr/>
            </a:pPr>
            <a:r>
              <a:rPr lang="en-US" sz="1000" b="1" dirty="0"/>
              <a:t>Pictured: </a:t>
            </a:r>
            <a:r>
              <a:rPr lang="en-US" sz="1000" b="0" dirty="0"/>
              <a:t>Divine Peace in Rockwall, TX </a:t>
            </a:r>
            <a:r>
              <a:rPr lang="en-US" sz="1000" dirty="0"/>
              <a:t>- This multi-site mission currently has 2 locations for worship. Home Missions funding supported the second pastor for their second site. </a:t>
            </a:r>
          </a:p>
          <a:p>
            <a:pPr defTabSz="886877">
              <a:defRPr/>
            </a:pPr>
            <a:endParaRPr lang="en-US" sz="1000" dirty="0"/>
          </a:p>
          <a:p>
            <a:pPr defTabSz="886877">
              <a:defRPr/>
            </a:pPr>
            <a:r>
              <a:rPr lang="en-US" sz="1000" dirty="0"/>
              <a:t>The multi-site church movement is all about reaching more people with the gospel, and the potential for this relatively new strategy among WELS congregations is tremendous. Having one church in several locations allows congregations to reach different communities while enjoying practical benefits such as shared resources, efficient organization, and cost-effective programs. The greatest blessing possible is that God would use these ministries to reach more people with the gospel. Some multi-sites are natural outgrowths of mission-minded churches that want to reach out to more people. In other situations, churches were struggling to keep their doors open – and merging with another congregation nearby allowed them to continue reaching out to their respective communities.</a:t>
            </a:r>
          </a:p>
          <a:p>
            <a:pPr defTabSz="886877">
              <a:defRPr/>
            </a:pPr>
            <a:endParaRPr lang="en-US" sz="1000" dirty="0"/>
          </a:p>
          <a:p>
            <a:r>
              <a:rPr lang="en-US" sz="1000" dirty="0"/>
              <a:t>Consider attending the WELS National Multi-Site Conference in November to learn more. It is open to all congregational leaders, interested laypeople, and pastors. The conference will include nearly a dozen speakers from some of the most experienced WELS multi-site churches and pastors. Their experience will be valuable for all participants, regardless of their level of multi-site church experience.</a:t>
            </a:r>
          </a:p>
          <a:p>
            <a:br>
              <a:rPr lang="en-US" sz="1000" dirty="0"/>
            </a:br>
            <a:r>
              <a:rPr lang="en-US" sz="1000" b="1" dirty="0"/>
              <a:t>More Information: </a:t>
            </a:r>
          </a:p>
          <a:p>
            <a:pPr marL="166289" indent="-166289">
              <a:buFont typeface="Arial" panose="020B0604020202020204" pitchFamily="34" charset="0"/>
              <a:buChar char="•"/>
            </a:pPr>
            <a:r>
              <a:rPr lang="en-US" sz="1000" dirty="0"/>
              <a:t>https://wels.net/its-about-saving-souls/</a:t>
            </a:r>
          </a:p>
          <a:p>
            <a:pPr marL="166289" indent="-166289">
              <a:buFont typeface="Arial" panose="020B0604020202020204" pitchFamily="34" charset="0"/>
              <a:buChar char="•"/>
            </a:pPr>
            <a:r>
              <a:rPr lang="en-US" sz="1000" dirty="0"/>
              <a:t>htthttps://wels.net/one-church-two-locations/</a:t>
            </a:r>
          </a:p>
          <a:p>
            <a:endParaRPr lang="en-US" dirty="0"/>
          </a:p>
          <a:p>
            <a:endParaRPr lang="en-US" dirty="0"/>
          </a:p>
        </p:txBody>
      </p:sp>
    </p:spTree>
    <p:extLst>
      <p:ext uri="{BB962C8B-B14F-4D97-AF65-F5344CB8AC3E}">
        <p14:creationId xmlns:p14="http://schemas.microsoft.com/office/powerpoint/2010/main" val="1131352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WELS Connection Video: </a:t>
            </a:r>
            <a:r>
              <a:rPr lang="en-US" dirty="0"/>
              <a:t>https://vimeo.com/album/79546/video/228836577 </a:t>
            </a:r>
          </a:p>
          <a:p>
            <a:endParaRPr lang="en-US" dirty="0"/>
          </a:p>
          <a:p>
            <a:endParaRPr lang="en-US" dirty="0"/>
          </a:p>
        </p:txBody>
      </p:sp>
    </p:spTree>
    <p:extLst>
      <p:ext uri="{BB962C8B-B14F-4D97-AF65-F5344CB8AC3E}">
        <p14:creationId xmlns:p14="http://schemas.microsoft.com/office/powerpoint/2010/main" val="1826938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(Pictured: Students from Wisconsin Lutheran Chapel on the UW-Madison campus share finals goodies with other students)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WELS Campus Ministry – A subsidiary of WELS Home Missions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Mission Statement - </a:t>
            </a:r>
            <a:r>
              <a:rPr lang="en-US" sz="1200" kern="1200" dirty="0">
                <a:solidFill>
                  <a:schemeClr val="tx1"/>
                </a:solidFill>
                <a:effectLst/>
                <a:latin typeface="+mn-lt"/>
                <a:ea typeface="+mn-ea"/>
                <a:cs typeface="+mn-cs"/>
              </a:rPr>
              <a:t>The Mission of the Campus Ministry Committee (CMC) is to assist congregations in ministering to college students and other young adults with the Means of Grace so they may grow in their faith, be trained for service, and reach out to the lost.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Campus Ministry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WELS is involved in more than 550 campus ministries across the United States and Canada.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Includes any ministry to college students on a secular university campus – including congregations supporting their own students while they are away at college.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Also includes congregations serving students attending universities near their congregation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Can You 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the Campus Ministry Committee with update contact information for college students at www.wels.net/campus-ministry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college students in your area to your congregation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start or support an organized Campus Ministry at your church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Pray that the Lord would keep college students close to him through regular worship and bible study.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your congregation to remember Campus Ministry with special offerings</a:t>
            </a:r>
          </a:p>
        </p:txBody>
      </p:sp>
    </p:spTree>
    <p:extLst>
      <p:ext uri="{BB962C8B-B14F-4D97-AF65-F5344CB8AC3E}">
        <p14:creationId xmlns:p14="http://schemas.microsoft.com/office/powerpoint/2010/main" val="333886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6877">
              <a:defRPr/>
            </a:pPr>
            <a:r>
              <a:rPr lang="en-US" b="1" dirty="0"/>
              <a:t>Video File: </a:t>
            </a:r>
            <a:r>
              <a:rPr lang="en-US" dirty="0"/>
              <a:t>https://vimeo.com/271751018</a:t>
            </a:r>
          </a:p>
          <a:p>
            <a:endParaRPr lang="en-US" dirty="0"/>
          </a:p>
        </p:txBody>
      </p:sp>
    </p:spTree>
    <p:extLst>
      <p:ext uri="{BB962C8B-B14F-4D97-AF65-F5344CB8AC3E}">
        <p14:creationId xmlns:p14="http://schemas.microsoft.com/office/powerpoint/2010/main" val="110436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Through the new WELS program for short-term mission trips… (see next slide)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Pictured: </a:t>
            </a:r>
            <a:r>
              <a:rPr lang="en-US" b="0" dirty="0"/>
              <a:t>St. Martin’s, Watertown, SD sent a team to East Asia to host an Easter outreach event</a:t>
            </a:r>
          </a:p>
          <a:p>
            <a:pPr marL="0" indent="0">
              <a:buFont typeface="Arial" panose="020B0604020202020204" pitchFamily="34" charset="0"/>
              <a:buNone/>
            </a:pPr>
            <a:r>
              <a:rPr lang="en-US" dirty="0"/>
              <a:t>March 29-April 6 (8 days) – Shared the Easter story with 51 people who had never heard it before</a:t>
            </a:r>
          </a:p>
          <a:p>
            <a:endParaRPr lang="en-US" dirty="0"/>
          </a:p>
        </p:txBody>
      </p:sp>
    </p:spTree>
    <p:extLst>
      <p:ext uri="{BB962C8B-B14F-4D97-AF65-F5344CB8AC3E}">
        <p14:creationId xmlns:p14="http://schemas.microsoft.com/office/powerpoint/2010/main" val="3245394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a:t>Overview: </a:t>
            </a:r>
            <a:endParaRPr lang="en-US" dirty="0"/>
          </a:p>
          <a:p>
            <a:pPr defTabSz="886877">
              <a:defRPr/>
            </a:pPr>
            <a:r>
              <a:rPr lang="en-US" dirty="0"/>
              <a:t>WELS Mission Journeys, the official WELS program for short-term mission trips, provides an opportunity for all WELS members to walk together in the Great Commission. Through church- or school-based volunteer trips to WELS mission fields at home and abroad, members have the opportunity to engage in Christian service. Pre-trip training led by a Mission Journeys team leader equips volunteers to have significant impact during their trip. While volunteering, the learning and sharing of outreach ideas will allow teams to explore how they can use their God-given abilities to lead an outreach event upon their return home. With the Lord’s blessing, these trips will inspire a lifelong journey of service and outreach for all who volunteer.</a:t>
            </a:r>
          </a:p>
          <a:p>
            <a:endParaRPr lang="en-US" b="1" dirty="0"/>
          </a:p>
          <a:p>
            <a:r>
              <a:rPr lang="en-US" b="1" dirty="0"/>
              <a:t>WELS Mission Journeys Coordinator: </a:t>
            </a:r>
            <a:r>
              <a:rPr lang="en-US" dirty="0"/>
              <a:t>Mr. Shannon Boehme (previously with Friends of China for 17 years) </a:t>
            </a:r>
          </a:p>
          <a:p>
            <a:endParaRPr lang="en-US" dirty="0"/>
          </a:p>
          <a:p>
            <a:r>
              <a:rPr lang="en-US" b="1" dirty="0"/>
              <a:t>Three Unique Program Steps: </a:t>
            </a:r>
          </a:p>
          <a:p>
            <a:pPr marL="221719" indent="-221719" defTabSz="886877">
              <a:buFont typeface="+mj-lt"/>
              <a:buAutoNum type="arabicPeriod"/>
              <a:defRPr/>
            </a:pPr>
            <a:r>
              <a:rPr lang="en-US" i="1" dirty="0"/>
              <a:t>Pre-trip training: </a:t>
            </a:r>
            <a:r>
              <a:rPr lang="en-US" dirty="0"/>
              <a:t>Through pre-trip training, you will develop a spiritual plan for your earthly mission journey. Teams receive training materials that provide opportunities for spiritual growth, team building, and enhanced cultural understanding. </a:t>
            </a:r>
          </a:p>
          <a:p>
            <a:pPr marL="221719" indent="-221719" defTabSz="886877">
              <a:buFont typeface="+mj-lt"/>
              <a:buAutoNum type="arabicPeriod"/>
              <a:defRPr/>
            </a:pPr>
            <a:r>
              <a:rPr lang="en-US" i="1" dirty="0"/>
              <a:t>During Trip: </a:t>
            </a:r>
            <a:r>
              <a:rPr lang="en-US" dirty="0"/>
              <a:t>Your Mission Journey will provide you with a new perspective on the urgency of sharing the Gospel. With everything centered on our Savior, you will develop meaningful relationships with your team, host congregations, and even members of the community you witness to. </a:t>
            </a:r>
          </a:p>
          <a:p>
            <a:pPr marL="221719" indent="-221719" defTabSz="886877">
              <a:buFont typeface="+mj-lt"/>
              <a:buAutoNum type="arabicPeriod"/>
              <a:defRPr/>
            </a:pPr>
            <a:r>
              <a:rPr lang="en-US" i="1" dirty="0"/>
              <a:t>Post-Trip Outreach Event: </a:t>
            </a:r>
            <a:r>
              <a:rPr lang="en-US" dirty="0"/>
              <a:t>Your team will have the opportunity to lead an outreach activity or event in your community through your local congregation. This will allow your team to take what you’ve learned and apply it back home, continuing to walk together in the Great Commission.</a:t>
            </a:r>
            <a:endParaRPr lang="en-US" b="1" dirty="0"/>
          </a:p>
          <a:p>
            <a:pPr defTabSz="886877">
              <a:defRPr/>
            </a:pPr>
            <a:endParaRPr lang="en-US" b="1" dirty="0"/>
          </a:p>
          <a:p>
            <a:pPr defTabSz="886877">
              <a:defRPr/>
            </a:pPr>
            <a:r>
              <a:rPr lang="en-US" b="1" dirty="0"/>
              <a:t>More Program Details: </a:t>
            </a:r>
          </a:p>
          <a:p>
            <a:pPr marL="166289" indent="-166289" defTabSz="886877">
              <a:buFont typeface="Arial" panose="020B0604020202020204" pitchFamily="34" charset="0"/>
              <a:buChar char="•"/>
              <a:defRPr/>
            </a:pPr>
            <a:r>
              <a:rPr lang="en-US" dirty="0"/>
              <a:t>Open to all WELS members age 13 and up – you don’t need any specific experience to go on a trip (Example – St. Matthew’s trip to Quito, Ecuador; one person on the team knew a little Spanish)</a:t>
            </a:r>
          </a:p>
          <a:p>
            <a:pPr marL="166289" indent="-166289" defTabSz="886877">
              <a:buFont typeface="Arial" panose="020B0604020202020204" pitchFamily="34" charset="0"/>
              <a:buChar char="•"/>
              <a:defRPr/>
            </a:pPr>
            <a:r>
              <a:rPr lang="en-US" dirty="0"/>
              <a:t>Goal is to offer 40 one- to two-week trips in the first year, with 200 trips completed after 3 years</a:t>
            </a:r>
          </a:p>
          <a:p>
            <a:pPr marL="166289" indent="-166289" defTabSz="886877">
              <a:buFont typeface="Arial" panose="020B0604020202020204" pitchFamily="34" charset="0"/>
              <a:buChar char="•"/>
              <a:defRPr/>
            </a:pPr>
            <a:r>
              <a:rPr lang="en-US" dirty="0"/>
              <a:t>75% of trips will be domestic, 25% international</a:t>
            </a:r>
          </a:p>
          <a:p>
            <a:endParaRPr lang="en-US" dirty="0"/>
          </a:p>
        </p:txBody>
      </p:sp>
    </p:spTree>
    <p:extLst>
      <p:ext uri="{BB962C8B-B14F-4D97-AF65-F5344CB8AC3E}">
        <p14:creationId xmlns:p14="http://schemas.microsoft.com/office/powerpoint/2010/main" val="210412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While security concerns prevent missionaries from living in the country or visiting regularly, the gospel is still being shared through Multi-Language Publications efforts. Print materials are frequently distributed, and a Christian TV station preaches the Word in it’s truth and purity (you can view episodes on the “Telecast Ministry”). The website used for outreach can be viewed at https://godsolovestheworld.net/ </a:t>
            </a:r>
          </a:p>
          <a:p>
            <a:endParaRPr lang="en-US" dirty="0"/>
          </a:p>
        </p:txBody>
      </p:sp>
    </p:spTree>
    <p:extLst>
      <p:ext uri="{BB962C8B-B14F-4D97-AF65-F5344CB8AC3E}">
        <p14:creationId xmlns:p14="http://schemas.microsoft.com/office/powerpoint/2010/main" val="400523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6877">
              <a:defRPr/>
            </a:pPr>
            <a:r>
              <a:rPr lang="en-US" b="1" dirty="0">
                <a:solidFill>
                  <a:schemeClr val="bg1"/>
                </a:solidFill>
              </a:rPr>
              <a:t>Academia Cristo: </a:t>
            </a:r>
          </a:p>
          <a:p>
            <a:pPr marL="166289" indent="-166289" defTabSz="886877">
              <a:buFont typeface="Arial" panose="020B0604020202020204" pitchFamily="34" charset="0"/>
              <a:buChar char="•"/>
              <a:defRPr/>
            </a:pPr>
            <a:r>
              <a:rPr lang="en-US" dirty="0"/>
              <a:t>The goal of Academia Cristo is to empower Spanish speakers to know Jesus, share Jesus, and go with Jesus </a:t>
            </a:r>
          </a:p>
          <a:p>
            <a:pPr marL="166289" indent="-166289">
              <a:buFont typeface="Arial" panose="020B0604020202020204" pitchFamily="34" charset="0"/>
              <a:buChar char="•"/>
            </a:pPr>
            <a:r>
              <a:rPr lang="en-US" dirty="0"/>
              <a:t>The Academia Cristo Facebook page has followers in every Spanish-speaker country around the world</a:t>
            </a:r>
          </a:p>
          <a:p>
            <a:pPr marL="166289" indent="-166289">
              <a:buFont typeface="Arial" panose="020B0604020202020204" pitchFamily="34" charset="0"/>
              <a:buChar char="•"/>
            </a:pPr>
            <a:r>
              <a:rPr lang="en-US" dirty="0"/>
              <a:t>Reach is between 1 to 2 million people per week</a:t>
            </a:r>
          </a:p>
          <a:p>
            <a:pPr marL="166289" indent="-166289" defTabSz="886877">
              <a:buFont typeface="Arial" panose="020B0604020202020204" pitchFamily="34" charset="0"/>
              <a:buChar char="•"/>
              <a:defRPr/>
            </a:pPr>
            <a:r>
              <a:rPr lang="en-US" dirty="0">
                <a:solidFill>
                  <a:schemeClr val="bg1"/>
                </a:solidFill>
              </a:rPr>
              <a:t>4,000 people are asking for online courses</a:t>
            </a:r>
            <a:endParaRPr lang="en-US" dirty="0"/>
          </a:p>
          <a:p>
            <a:pPr marL="166289" indent="-166289">
              <a:buFont typeface="Arial" panose="020B0604020202020204" pitchFamily="34" charset="0"/>
              <a:buChar char="•"/>
            </a:pPr>
            <a:r>
              <a:rPr lang="en-US" dirty="0"/>
              <a:t>More than 150 people are active in the </a:t>
            </a:r>
            <a:r>
              <a:rPr lang="en-US" dirty="0" err="1"/>
              <a:t>Heme</a:t>
            </a:r>
            <a:r>
              <a:rPr lang="en-US" dirty="0"/>
              <a:t> </a:t>
            </a:r>
            <a:r>
              <a:rPr lang="en-US" dirty="0" err="1"/>
              <a:t>Aqui</a:t>
            </a:r>
            <a:r>
              <a:rPr lang="en-US" dirty="0"/>
              <a:t> (Here I Am) five-week live online course right now</a:t>
            </a:r>
          </a:p>
          <a:p>
            <a:endParaRPr lang="en-US" dirty="0"/>
          </a:p>
        </p:txBody>
      </p:sp>
    </p:spTree>
    <p:extLst>
      <p:ext uri="{BB962C8B-B14F-4D97-AF65-F5344CB8AC3E}">
        <p14:creationId xmlns:p14="http://schemas.microsoft.com/office/powerpoint/2010/main" val="128978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More Information: </a:t>
            </a:r>
            <a:r>
              <a:rPr lang="en-US" dirty="0"/>
              <a:t>https://wels.net/latin-america-mission-updates/ </a:t>
            </a:r>
          </a:p>
          <a:p>
            <a:endParaRPr lang="en-US" dirty="0"/>
          </a:p>
        </p:txBody>
      </p:sp>
    </p:spTree>
    <p:extLst>
      <p:ext uri="{BB962C8B-B14F-4D97-AF65-F5344CB8AC3E}">
        <p14:creationId xmlns:p14="http://schemas.microsoft.com/office/powerpoint/2010/main" val="130577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Academia Cristo June Update Video:</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https://vimeo.com/274180060?ref=em-share</a:t>
            </a:r>
            <a:endParaRPr lang="en-US" dirty="0"/>
          </a:p>
        </p:txBody>
      </p:sp>
    </p:spTree>
    <p:extLst>
      <p:ext uri="{BB962C8B-B14F-4D97-AF65-F5344CB8AC3E}">
        <p14:creationId xmlns:p14="http://schemas.microsoft.com/office/powerpoint/2010/main" val="107938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a:t>
            </a:r>
            <a:r>
              <a:rPr lang="en-US" dirty="0"/>
              <a:t>https://vimeo.com/album/4544849/video/214081336</a:t>
            </a:r>
          </a:p>
        </p:txBody>
      </p:sp>
    </p:spTree>
    <p:extLst>
      <p:ext uri="{BB962C8B-B14F-4D97-AF65-F5344CB8AC3E}">
        <p14:creationId xmlns:p14="http://schemas.microsoft.com/office/powerpoint/2010/main" val="205573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Photo: </a:t>
            </a:r>
            <a:r>
              <a:rPr lang="en-US" dirty="0"/>
              <a:t>From a recent training visit to the Philippines - Prof. Brad Wordell (second from right) and Prof. Jon Bare, PSI International Recruitment Director (right) are two of the three men that make up the Pastoral Studies Institute (Prof. Al </a:t>
            </a:r>
            <a:r>
              <a:rPr lang="en-US" dirty="0" err="1"/>
              <a:t>Sorum</a:t>
            </a:r>
            <a:r>
              <a:rPr lang="en-US" dirty="0"/>
              <a:t> serves as Director of the PSI program – he was pictured teaching in the introductory video) </a:t>
            </a:r>
          </a:p>
          <a:p>
            <a:pPr rtl="0"/>
            <a:br>
              <a:rPr lang="en-US" dirty="0"/>
            </a:br>
            <a:r>
              <a:rPr lang="en-US" dirty="0"/>
              <a:t>The Pastoral Studies Institute (PSI) of Wisconsin Lutheran Seminary, in partnership with WELS Joint Mission Council, guides and assists non-traditional students through their pre-seminary and seminary training, providing a flexible path to ministry. The PSI has connected with students through congregational ministry to immigrants and refugees here in the United States and Canada, as well as through WELS world mission work. The PSI is able to evaluate and serve these groups that want support, training, and a connection to a church body that shares the gospel message in its truth and purity.</a:t>
            </a:r>
          </a:p>
          <a:p>
            <a:pPr rtl="0"/>
            <a:endParaRPr lang="en-US" dirty="0"/>
          </a:p>
          <a:p>
            <a:pPr rtl="0"/>
            <a:r>
              <a:rPr lang="en-US" b="1" dirty="0"/>
              <a:t>More Information: </a:t>
            </a:r>
          </a:p>
          <a:p>
            <a:pPr marL="166289" indent="-166289">
              <a:buFont typeface="Arial" panose="020B0604020202020204" pitchFamily="34" charset="0"/>
              <a:buChar char="•"/>
            </a:pPr>
            <a:r>
              <a:rPr lang="en-US" dirty="0"/>
              <a:t>https://wels.net/missions-newsletter2017-psi/</a:t>
            </a:r>
          </a:p>
        </p:txBody>
      </p:sp>
    </p:spTree>
    <p:extLst>
      <p:ext uri="{BB962C8B-B14F-4D97-AF65-F5344CB8AC3E}">
        <p14:creationId xmlns:p14="http://schemas.microsoft.com/office/powerpoint/2010/main" val="402080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Lutheran Church of Central Africa (LCCA) has two training centers. The Lutheran Bible Institute in Malawi and the Lutheran Seminary in Zambia. These two theological Schools are run by both Zambia and Malawi under the Joint Worker Training Board. Candidates for the Pastoral ministry are identified from the congregations through the process known as “Theological Education by Extension’ (TEE). After the Theological Education by Extension they are sent to the Lutheran Bible Institute for three years. From there students are sent to the Lutheran Seminary for another three years. Finally graduating students are posted for one year to serve as Vicars. After this practical year these students are then ordained as Pastors.</a:t>
            </a:r>
          </a:p>
        </p:txBody>
      </p:sp>
    </p:spTree>
    <p:extLst>
      <p:ext uri="{BB962C8B-B14F-4D97-AF65-F5344CB8AC3E}">
        <p14:creationId xmlns:p14="http://schemas.microsoft.com/office/powerpoint/2010/main" val="364051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album/4102400/video/21558072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27175101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274180060?ref=em-shar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album/4544849/video/214081336"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95486"/>
            <a:ext cx="1056940" cy="360040"/>
          </a:xfrm>
          <a:prstGeom prst="rect">
            <a:avLst/>
          </a:prstGeom>
        </p:spPr>
      </p:pic>
      <p:sp>
        <p:nvSpPr>
          <p:cNvPr id="6" name="Title 5">
            <a:extLst>
              <a:ext uri="{FF2B5EF4-FFF2-40B4-BE49-F238E27FC236}">
                <a16:creationId xmlns:a16="http://schemas.microsoft.com/office/drawing/2014/main" id="{D7186371-E299-43BA-A3AB-77D13BCA416A}"/>
              </a:ext>
            </a:extLst>
          </p:cNvPr>
          <p:cNvSpPr>
            <a:spLocks noGrp="1"/>
          </p:cNvSpPr>
          <p:nvPr>
            <p:ph type="ctrTitle"/>
          </p:nvPr>
        </p:nvSpPr>
        <p:spPr>
          <a:xfrm>
            <a:off x="2087724" y="4004275"/>
            <a:ext cx="4968552" cy="902269"/>
          </a:xfrm>
        </p:spPr>
        <p:txBody>
          <a:bodyPr>
            <a:norm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Taking the Gospel </a:t>
            </a:r>
            <a:b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the Ends of the Earth”</a:t>
            </a:r>
          </a:p>
        </p:txBody>
      </p:sp>
      <p:pic>
        <p:nvPicPr>
          <p:cNvPr id="5" name="Picture 4">
            <a:extLst>
              <a:ext uri="{FF2B5EF4-FFF2-40B4-BE49-F238E27FC236}">
                <a16:creationId xmlns:a16="http://schemas.microsoft.com/office/drawing/2014/main" id="{319EE877-5188-4A4D-9856-A1F69803A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1131590"/>
            <a:ext cx="3456384" cy="2622785"/>
          </a:xfrm>
          <a:prstGeom prst="rect">
            <a:avLst/>
          </a:prstGeom>
          <a:effectLst>
            <a:outerShdw blurRad="50800" dist="38100" dir="2700000" algn="tl" rotWithShape="0">
              <a:prstClr val="black">
                <a:alpha val="40000"/>
              </a:prstClr>
            </a:outerShdw>
          </a:effectLst>
        </p:spPr>
      </p:pic>
      <p:sp>
        <p:nvSpPr>
          <p:cNvPr id="8" name="Title 5">
            <a:extLst>
              <a:ext uri="{FF2B5EF4-FFF2-40B4-BE49-F238E27FC236}">
                <a16:creationId xmlns:a16="http://schemas.microsoft.com/office/drawing/2014/main" id="{F2722F44-699C-4A64-A03C-E0DBB0CCF3EA}"/>
              </a:ext>
            </a:extLst>
          </p:cNvPr>
          <p:cNvSpPr txBox="1">
            <a:spLocks/>
          </p:cNvSpPr>
          <p:nvPr/>
        </p:nvSpPr>
        <p:spPr>
          <a:xfrm>
            <a:off x="2555776" y="373093"/>
            <a:ext cx="4032448" cy="584912"/>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WELS Missions</a:t>
            </a:r>
          </a:p>
        </p:txBody>
      </p:sp>
    </p:spTree>
    <p:extLst>
      <p:ext uri="{BB962C8B-B14F-4D97-AF65-F5344CB8AC3E}">
        <p14:creationId xmlns:p14="http://schemas.microsoft.com/office/powerpoint/2010/main" val="21395177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C5F22-998B-4E3C-B50E-91E7B390A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80512" cy="5143500"/>
          </a:xfrm>
          <a:prstGeom prst="rect">
            <a:avLst/>
          </a:prstGeom>
        </p:spPr>
      </p:pic>
      <p:pic>
        <p:nvPicPr>
          <p:cNvPr id="4" name="Picture 3">
            <a:extLst>
              <a:ext uri="{FF2B5EF4-FFF2-40B4-BE49-F238E27FC236}">
                <a16:creationId xmlns:a16="http://schemas.microsoft.com/office/drawing/2014/main" id="{2A6EDC28-9889-41B0-9F4D-3A62C0291619}"/>
              </a:ext>
            </a:extLst>
          </p:cNvPr>
          <p:cNvPicPr>
            <a:picLocks noChangeAspect="1"/>
          </p:cNvPicPr>
          <p:nvPr/>
        </p:nvPicPr>
        <p:blipFill>
          <a:blip r:embed="rId4"/>
          <a:stretch>
            <a:fillRect/>
          </a:stretch>
        </p:blipFill>
        <p:spPr>
          <a:xfrm>
            <a:off x="7609" y="3984308"/>
            <a:ext cx="9189301" cy="1159192"/>
          </a:xfrm>
          <a:prstGeom prst="rect">
            <a:avLst/>
          </a:prstGeom>
        </p:spPr>
      </p:pic>
      <p:sp>
        <p:nvSpPr>
          <p:cNvPr id="5" name="TextBox 4">
            <a:extLst>
              <a:ext uri="{FF2B5EF4-FFF2-40B4-BE49-F238E27FC236}">
                <a16:creationId xmlns:a16="http://schemas.microsoft.com/office/drawing/2014/main" id="{335C255F-7BC9-446A-8EE4-28CFD5524860}"/>
              </a:ext>
            </a:extLst>
          </p:cNvPr>
          <p:cNvSpPr txBox="1"/>
          <p:nvPr/>
        </p:nvSpPr>
        <p:spPr>
          <a:xfrm>
            <a:off x="94658" y="4025295"/>
            <a:ext cx="8991195"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PSI trains spiritual leaders </a:t>
            </a:r>
            <a:r>
              <a:rPr lang="en-US" sz="3200" dirty="0">
                <a:solidFill>
                  <a:schemeClr val="bg1"/>
                </a:solidFill>
              </a:rPr>
              <a:t>in places like the Philippines, Vietnam, Mexico, Malawi, and Nepal </a:t>
            </a:r>
            <a:endParaRPr lang="en-US" sz="3200" b="1" dirty="0">
              <a:solidFill>
                <a:schemeClr val="bg1"/>
              </a:solidFill>
            </a:endParaRPr>
          </a:p>
        </p:txBody>
      </p:sp>
      <p:pic>
        <p:nvPicPr>
          <p:cNvPr id="6" name="Picture 5" descr="WELSlogo_reverse_print.eps">
            <a:extLst>
              <a:ext uri="{FF2B5EF4-FFF2-40B4-BE49-F238E27FC236}">
                <a16:creationId xmlns:a16="http://schemas.microsoft.com/office/drawing/2014/main" id="{883F217E-B1DE-4643-B453-07FBD4317B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320" y="123478"/>
            <a:ext cx="1479718" cy="504056"/>
          </a:xfrm>
          <a:prstGeom prst="rect">
            <a:avLst/>
          </a:prstGeom>
        </p:spPr>
      </p:pic>
    </p:spTree>
    <p:extLst>
      <p:ext uri="{BB962C8B-B14F-4D97-AF65-F5344CB8AC3E}">
        <p14:creationId xmlns:p14="http://schemas.microsoft.com/office/powerpoint/2010/main" val="19962452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generated with very high confidence">
            <a:extLst>
              <a:ext uri="{FF2B5EF4-FFF2-40B4-BE49-F238E27FC236}">
                <a16:creationId xmlns:a16="http://schemas.microsoft.com/office/drawing/2014/main" id="{F6625E53-172D-4769-852A-F1C862AB9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 y="0"/>
            <a:ext cx="9144000" cy="5143500"/>
          </a:xfrm>
          <a:prstGeom prst="rect">
            <a:avLst/>
          </a:prstGeom>
        </p:spPr>
      </p:pic>
      <p:pic>
        <p:nvPicPr>
          <p:cNvPr id="4" name="Picture 3">
            <a:extLst>
              <a:ext uri="{FF2B5EF4-FFF2-40B4-BE49-F238E27FC236}">
                <a16:creationId xmlns:a16="http://schemas.microsoft.com/office/drawing/2014/main" id="{80D234D1-F05B-4F9F-85C9-4F4A99B05FDC}"/>
              </a:ext>
            </a:extLst>
          </p:cNvPr>
          <p:cNvPicPr>
            <a:picLocks noChangeAspect="1"/>
          </p:cNvPicPr>
          <p:nvPr/>
        </p:nvPicPr>
        <p:blipFill>
          <a:blip r:embed="rId4"/>
          <a:stretch>
            <a:fillRect/>
          </a:stretch>
        </p:blipFill>
        <p:spPr>
          <a:xfrm>
            <a:off x="7609" y="3984308"/>
            <a:ext cx="9189301" cy="1159192"/>
          </a:xfrm>
          <a:prstGeom prst="rect">
            <a:avLst/>
          </a:prstGeom>
        </p:spPr>
      </p:pic>
      <p:sp>
        <p:nvSpPr>
          <p:cNvPr id="5" name="TextBox 4">
            <a:extLst>
              <a:ext uri="{FF2B5EF4-FFF2-40B4-BE49-F238E27FC236}">
                <a16:creationId xmlns:a16="http://schemas.microsoft.com/office/drawing/2014/main" id="{F0A63BBE-2366-4DE7-AF23-C2526124851E}"/>
              </a:ext>
            </a:extLst>
          </p:cNvPr>
          <p:cNvSpPr txBox="1"/>
          <p:nvPr/>
        </p:nvSpPr>
        <p:spPr>
          <a:xfrm>
            <a:off x="107503" y="4086850"/>
            <a:ext cx="9189301" cy="954107"/>
          </a:xfrm>
          <a:prstGeom prst="rect">
            <a:avLst/>
          </a:prstGeom>
          <a:noFill/>
        </p:spPr>
        <p:txBody>
          <a:bodyPr wrap="square" rtlCol="0">
            <a:spAutoFit/>
          </a:bodyPr>
          <a:lstStyle/>
          <a:p>
            <a:r>
              <a:rPr lang="en-US" sz="2800" dirty="0">
                <a:solidFill>
                  <a:schemeClr val="bg1"/>
                </a:solidFill>
              </a:rPr>
              <a:t>Lutheran Church of Central Africa operates a </a:t>
            </a:r>
            <a:r>
              <a:rPr lang="en-US" sz="2800" b="1" dirty="0">
                <a:solidFill>
                  <a:schemeClr val="bg1"/>
                </a:solidFill>
                <a:effectLst>
                  <a:outerShdw blurRad="38100" dist="38100" dir="2700000" algn="tl">
                    <a:srgbClr val="000000">
                      <a:alpha val="43137"/>
                    </a:srgbClr>
                  </a:outerShdw>
                </a:effectLst>
              </a:rPr>
              <a:t>Lutheran Bible Institute (Malawi) </a:t>
            </a:r>
            <a:r>
              <a:rPr lang="en-US" sz="2800" dirty="0">
                <a:solidFill>
                  <a:schemeClr val="bg1"/>
                </a:solidFill>
              </a:rPr>
              <a:t>and </a:t>
            </a:r>
            <a:r>
              <a:rPr lang="en-US" sz="2800" b="1" dirty="0">
                <a:solidFill>
                  <a:schemeClr val="bg1"/>
                </a:solidFill>
                <a:effectLst>
                  <a:outerShdw blurRad="38100" dist="38100" dir="2700000" algn="tl">
                    <a:srgbClr val="000000">
                      <a:alpha val="43137"/>
                    </a:srgbClr>
                  </a:outerShdw>
                </a:effectLst>
              </a:rPr>
              <a:t>Seminary (Zambia)</a:t>
            </a:r>
          </a:p>
        </p:txBody>
      </p:sp>
    </p:spTree>
    <p:extLst>
      <p:ext uri="{BB962C8B-B14F-4D97-AF65-F5344CB8AC3E}">
        <p14:creationId xmlns:p14="http://schemas.microsoft.com/office/powerpoint/2010/main" val="41954359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generated with high confidence">
            <a:hlinkClick r:id="rId3"/>
            <a:extLst>
              <a:ext uri="{FF2B5EF4-FFF2-40B4-BE49-F238E27FC236}">
                <a16:creationId xmlns:a16="http://schemas.microsoft.com/office/drawing/2014/main" id="{7DB8935C-3769-4213-BCDC-78EA65E2D1E4}"/>
              </a:ext>
            </a:extLst>
          </p:cNvPr>
          <p:cNvPicPr>
            <a:picLocks noChangeAspect="1"/>
          </p:cNvPicPr>
          <p:nvPr/>
        </p:nvPicPr>
        <p:blipFill rotWithShape="1">
          <a:blip r:embed="rId4">
            <a:extLst>
              <a:ext uri="{28A0092B-C50C-407E-A947-70E740481C1C}">
                <a14:useLocalDpi xmlns:a14="http://schemas.microsoft.com/office/drawing/2010/main" val="0"/>
              </a:ext>
            </a:extLst>
          </a:blip>
          <a:srcRect r="1173"/>
          <a:stretch/>
        </p:blipFill>
        <p:spPr>
          <a:xfrm>
            <a:off x="-1" y="-12865"/>
            <a:ext cx="9180513" cy="5200321"/>
          </a:xfrm>
          <a:prstGeom prst="rect">
            <a:avLst/>
          </a:prstGeom>
        </p:spPr>
      </p:pic>
    </p:spTree>
    <p:extLst>
      <p:ext uri="{BB962C8B-B14F-4D97-AF65-F5344CB8AC3E}">
        <p14:creationId xmlns:p14="http://schemas.microsoft.com/office/powerpoint/2010/main" val="285108163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2915C-E9B3-44F3-9D11-B76835D822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296"/>
          <a:stretch/>
        </p:blipFill>
        <p:spPr>
          <a:xfrm>
            <a:off x="-4316" y="-34592"/>
            <a:ext cx="9184828" cy="5186600"/>
          </a:xfrm>
          <a:prstGeom prst="rect">
            <a:avLst/>
          </a:prstGeom>
        </p:spPr>
      </p:pic>
      <p:pic>
        <p:nvPicPr>
          <p:cNvPr id="4" name="Picture 3" descr="blackopacity30.png">
            <a:extLst>
              <a:ext uri="{FF2B5EF4-FFF2-40B4-BE49-F238E27FC236}">
                <a16:creationId xmlns:a16="http://schemas.microsoft.com/office/drawing/2014/main" id="{CFC6153A-85E9-4893-9453-CF8C593FC4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78" y="-46052"/>
            <a:ext cx="9180512" cy="1113904"/>
          </a:xfrm>
          <a:prstGeom prst="rect">
            <a:avLst/>
          </a:prstGeom>
        </p:spPr>
      </p:pic>
      <p:sp>
        <p:nvSpPr>
          <p:cNvPr id="5" name="TextBox 4">
            <a:extLst>
              <a:ext uri="{FF2B5EF4-FFF2-40B4-BE49-F238E27FC236}">
                <a16:creationId xmlns:a16="http://schemas.microsoft.com/office/drawing/2014/main" id="{ADBD2B80-B30E-4A0C-BA86-52D42B035D02}"/>
              </a:ext>
            </a:extLst>
          </p:cNvPr>
          <p:cNvSpPr txBox="1"/>
          <p:nvPr/>
        </p:nvSpPr>
        <p:spPr>
          <a:xfrm>
            <a:off x="107504" y="33846"/>
            <a:ext cx="9036496" cy="954107"/>
          </a:xfrm>
          <a:prstGeom prst="rect">
            <a:avLst/>
          </a:prstGeom>
          <a:noFill/>
        </p:spPr>
        <p:txBody>
          <a:bodyPr wrap="square" rtlCol="0">
            <a:spAutoFit/>
          </a:bodyPr>
          <a:lstStyle/>
          <a:p>
            <a:r>
              <a:rPr lang="en-US" sz="2800" dirty="0">
                <a:solidFill>
                  <a:schemeClr val="bg1"/>
                </a:solidFill>
              </a:rPr>
              <a:t>Vietnamese government has </a:t>
            </a:r>
            <a:r>
              <a:rPr lang="en-US" sz="2800" b="1" dirty="0">
                <a:solidFill>
                  <a:schemeClr val="bg1"/>
                </a:solidFill>
              </a:rPr>
              <a:t>invited WELS to build a theological training facility in Hanoi</a:t>
            </a:r>
            <a:endParaRPr lang="en-US" sz="2800" dirty="0">
              <a:solidFill>
                <a:schemeClr val="bg1"/>
              </a:solidFill>
            </a:endParaRPr>
          </a:p>
        </p:txBody>
      </p:sp>
      <p:pic>
        <p:nvPicPr>
          <p:cNvPr id="6" name="Picture 5">
            <a:extLst>
              <a:ext uri="{FF2B5EF4-FFF2-40B4-BE49-F238E27FC236}">
                <a16:creationId xmlns:a16="http://schemas.microsoft.com/office/drawing/2014/main" id="{857FB928-194F-4CFF-902B-EC7AF07BDA00}"/>
              </a:ext>
            </a:extLst>
          </p:cNvPr>
          <p:cNvPicPr>
            <a:picLocks noChangeAspect="1"/>
          </p:cNvPicPr>
          <p:nvPr/>
        </p:nvPicPr>
        <p:blipFill>
          <a:blip r:embed="rId5"/>
          <a:stretch>
            <a:fillRect/>
          </a:stretch>
        </p:blipFill>
        <p:spPr>
          <a:xfrm>
            <a:off x="7761586" y="4506158"/>
            <a:ext cx="1346479" cy="457200"/>
          </a:xfrm>
          <a:prstGeom prst="rect">
            <a:avLst/>
          </a:prstGeom>
        </p:spPr>
      </p:pic>
    </p:spTree>
    <p:extLst>
      <p:ext uri="{BB962C8B-B14F-4D97-AF65-F5344CB8AC3E}">
        <p14:creationId xmlns:p14="http://schemas.microsoft.com/office/powerpoint/2010/main" val="29612796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70832-33BF-4953-9643-F25DDF206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0"/>
            <a:ext cx="5143500" cy="5143500"/>
          </a:xfrm>
          <a:prstGeom prst="rect">
            <a:avLst/>
          </a:prstGeom>
        </p:spPr>
      </p:pic>
      <p:sp>
        <p:nvSpPr>
          <p:cNvPr id="8" name="TextBox 7">
            <a:extLst>
              <a:ext uri="{FF2B5EF4-FFF2-40B4-BE49-F238E27FC236}">
                <a16:creationId xmlns:a16="http://schemas.microsoft.com/office/drawing/2014/main" id="{E528E90F-7720-46AC-9013-FDF010991235}"/>
              </a:ext>
            </a:extLst>
          </p:cNvPr>
          <p:cNvSpPr txBox="1"/>
          <p:nvPr/>
        </p:nvSpPr>
        <p:spPr>
          <a:xfrm>
            <a:off x="395536" y="1294477"/>
            <a:ext cx="3600400" cy="2554545"/>
          </a:xfrm>
          <a:prstGeom prst="rect">
            <a:avLst/>
          </a:prstGeom>
          <a:noFill/>
        </p:spPr>
        <p:txBody>
          <a:bodyPr wrap="square" rtlCol="0">
            <a:spAutoFit/>
          </a:bodyPr>
          <a:lstStyle/>
          <a:p>
            <a:pPr>
              <a:spcAft>
                <a:spcPts val="2400"/>
              </a:spcAft>
            </a:pPr>
            <a:r>
              <a:rPr lang="en-US" sz="2800" b="1" dirty="0">
                <a:solidFill>
                  <a:schemeClr val="bg1"/>
                </a:solidFill>
                <a:effectLst>
                  <a:outerShdw blurRad="38100" dist="38100" dir="2700000" algn="tl">
                    <a:srgbClr val="000000">
                      <a:alpha val="43137"/>
                    </a:srgbClr>
                  </a:outerShdw>
                </a:effectLst>
              </a:rPr>
              <a:t>Apache Christian Training School (ACTS) </a:t>
            </a:r>
            <a:r>
              <a:rPr lang="en-US" sz="2800" dirty="0">
                <a:solidFill>
                  <a:schemeClr val="bg1"/>
                </a:solidFill>
              </a:rPr>
              <a:t>–</a:t>
            </a:r>
          </a:p>
          <a:p>
            <a:pPr>
              <a:spcAft>
                <a:spcPts val="2400"/>
              </a:spcAft>
            </a:pPr>
            <a:r>
              <a:rPr lang="en-US" sz="2800" dirty="0">
                <a:solidFill>
                  <a:schemeClr val="bg1"/>
                </a:solidFill>
              </a:rPr>
              <a:t>Preparing pastors and evangelists</a:t>
            </a:r>
          </a:p>
        </p:txBody>
      </p:sp>
      <p:pic>
        <p:nvPicPr>
          <p:cNvPr id="6" name="Picture 5">
            <a:extLst>
              <a:ext uri="{FF2B5EF4-FFF2-40B4-BE49-F238E27FC236}">
                <a16:creationId xmlns:a16="http://schemas.microsoft.com/office/drawing/2014/main" id="{FE99877E-6EFA-40CA-8E52-C867D3940262}"/>
              </a:ext>
            </a:extLst>
          </p:cNvPr>
          <p:cNvPicPr>
            <a:picLocks noChangeAspect="1"/>
          </p:cNvPicPr>
          <p:nvPr/>
        </p:nvPicPr>
        <p:blipFill>
          <a:blip r:embed="rId4"/>
          <a:stretch>
            <a:fillRect/>
          </a:stretch>
        </p:blipFill>
        <p:spPr>
          <a:xfrm>
            <a:off x="179512" y="195486"/>
            <a:ext cx="1346479" cy="457200"/>
          </a:xfrm>
          <a:prstGeom prst="rect">
            <a:avLst/>
          </a:prstGeom>
        </p:spPr>
      </p:pic>
    </p:spTree>
    <p:extLst>
      <p:ext uri="{BB962C8B-B14F-4D97-AF65-F5344CB8AC3E}">
        <p14:creationId xmlns:p14="http://schemas.microsoft.com/office/powerpoint/2010/main" val="1011440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uilding&#10;&#10;Description generated with very high confidence">
            <a:extLst>
              <a:ext uri="{FF2B5EF4-FFF2-40B4-BE49-F238E27FC236}">
                <a16:creationId xmlns:a16="http://schemas.microsoft.com/office/drawing/2014/main" id="{C1154F9C-A4CA-4122-B402-4D5D0DBDCE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02"/>
          <a:stretch/>
        </p:blipFill>
        <p:spPr>
          <a:xfrm>
            <a:off x="743" y="0"/>
            <a:ext cx="9206927" cy="5143500"/>
          </a:xfrm>
          <a:prstGeom prst="rect">
            <a:avLst/>
          </a:prstGeom>
        </p:spPr>
      </p:pic>
      <p:pic>
        <p:nvPicPr>
          <p:cNvPr id="5" name="Picture 4" descr="blackopacity30.png">
            <a:extLst>
              <a:ext uri="{FF2B5EF4-FFF2-40B4-BE49-F238E27FC236}">
                <a16:creationId xmlns:a16="http://schemas.microsoft.com/office/drawing/2014/main" id="{51BE0D3A-8295-40EE-9337-C8EC373042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50" y="3795886"/>
            <a:ext cx="9180512" cy="1347614"/>
          </a:xfrm>
          <a:prstGeom prst="rect">
            <a:avLst/>
          </a:prstGeom>
        </p:spPr>
      </p:pic>
      <p:sp>
        <p:nvSpPr>
          <p:cNvPr id="4" name="Title 1">
            <a:extLst>
              <a:ext uri="{FF2B5EF4-FFF2-40B4-BE49-F238E27FC236}">
                <a16:creationId xmlns:a16="http://schemas.microsoft.com/office/drawing/2014/main" id="{BC265D7A-C909-4C8E-96C5-D592332DD073}"/>
              </a:ext>
            </a:extLst>
          </p:cNvPr>
          <p:cNvSpPr txBox="1">
            <a:spLocks/>
          </p:cNvSpPr>
          <p:nvPr/>
        </p:nvSpPr>
        <p:spPr>
          <a:xfrm>
            <a:off x="94371" y="3955368"/>
            <a:ext cx="9144000" cy="1188132"/>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600"/>
              </a:spcAft>
            </a:pPr>
            <a:r>
              <a:rPr lang="en-US" sz="3600" b="1" dirty="0">
                <a:solidFill>
                  <a:schemeClr val="bg1"/>
                </a:solidFill>
                <a:effectLst>
                  <a:outerShdw blurRad="38100" dist="38100" dir="2700000" algn="tl">
                    <a:srgbClr val="000000">
                      <a:alpha val="43137"/>
                    </a:srgbClr>
                  </a:outerShdw>
                </a:effectLst>
                <a:latin typeface="Arial" charset="0"/>
                <a:ea typeface="Arial" charset="0"/>
                <a:cs typeface="Arial" charset="0"/>
              </a:rPr>
              <a:t>Sharing Christ’s compassion through humanitarian aid </a:t>
            </a:r>
          </a:p>
        </p:txBody>
      </p:sp>
      <p:pic>
        <p:nvPicPr>
          <p:cNvPr id="6" name="Picture 5" descr="WELSlogo_reverse_print.eps">
            <a:extLst>
              <a:ext uri="{FF2B5EF4-FFF2-40B4-BE49-F238E27FC236}">
                <a16:creationId xmlns:a16="http://schemas.microsoft.com/office/drawing/2014/main" id="{3E2B4501-91D6-4AED-A2AD-592AA902E7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520" y="195486"/>
            <a:ext cx="1479718" cy="504056"/>
          </a:xfrm>
          <a:prstGeom prst="rect">
            <a:avLst/>
          </a:prstGeom>
        </p:spPr>
      </p:pic>
    </p:spTree>
    <p:extLst>
      <p:ext uri="{BB962C8B-B14F-4D97-AF65-F5344CB8AC3E}">
        <p14:creationId xmlns:p14="http://schemas.microsoft.com/office/powerpoint/2010/main" val="2375384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3BEBB-C64D-42E8-8465-528B75DDB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9496" cy="5167784"/>
          </a:xfrm>
          <a:prstGeom prst="rect">
            <a:avLst/>
          </a:prstGeom>
        </p:spPr>
      </p:pic>
      <p:pic>
        <p:nvPicPr>
          <p:cNvPr id="4" name="Picture 3" descr="blackopacity30.png">
            <a:extLst>
              <a:ext uri="{FF2B5EF4-FFF2-40B4-BE49-F238E27FC236}">
                <a16:creationId xmlns:a16="http://schemas.microsoft.com/office/drawing/2014/main" id="{D6EDAA6E-DDEF-4F17-B7FD-D1BCC3092C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53880"/>
            <a:ext cx="9180512" cy="1113904"/>
          </a:xfrm>
          <a:prstGeom prst="rect">
            <a:avLst/>
          </a:prstGeom>
        </p:spPr>
      </p:pic>
      <p:sp>
        <p:nvSpPr>
          <p:cNvPr id="5" name="TextBox 4">
            <a:extLst>
              <a:ext uri="{FF2B5EF4-FFF2-40B4-BE49-F238E27FC236}">
                <a16:creationId xmlns:a16="http://schemas.microsoft.com/office/drawing/2014/main" id="{77D13741-8054-454A-B948-2DDB414D1D03}"/>
              </a:ext>
            </a:extLst>
          </p:cNvPr>
          <p:cNvSpPr txBox="1"/>
          <p:nvPr/>
        </p:nvSpPr>
        <p:spPr>
          <a:xfrm>
            <a:off x="107504" y="4090566"/>
            <a:ext cx="9036496" cy="1077218"/>
          </a:xfrm>
          <a:prstGeom prst="rect">
            <a:avLst/>
          </a:prstGeom>
          <a:noFill/>
        </p:spPr>
        <p:txBody>
          <a:bodyPr wrap="square" rtlCol="0">
            <a:spAutoFit/>
          </a:bodyPr>
          <a:lstStyle/>
          <a:p>
            <a:r>
              <a:rPr lang="en-US" sz="3200" b="1" dirty="0">
                <a:solidFill>
                  <a:schemeClr val="bg1"/>
                </a:solidFill>
              </a:rPr>
              <a:t>WELS Christian Aid and Relief </a:t>
            </a:r>
            <a:r>
              <a:rPr lang="en-US" sz="3200" dirty="0">
                <a:solidFill>
                  <a:schemeClr val="bg1"/>
                </a:solidFill>
              </a:rPr>
              <a:t>granted $20,500 to assist with flood relief in Nepal </a:t>
            </a:r>
          </a:p>
        </p:txBody>
      </p:sp>
      <p:pic>
        <p:nvPicPr>
          <p:cNvPr id="8" name="Picture 7">
            <a:extLst>
              <a:ext uri="{FF2B5EF4-FFF2-40B4-BE49-F238E27FC236}">
                <a16:creationId xmlns:a16="http://schemas.microsoft.com/office/drawing/2014/main" id="{53E25B25-FAB7-4223-BDF9-B9CBA06335F7}"/>
              </a:ext>
            </a:extLst>
          </p:cNvPr>
          <p:cNvPicPr>
            <a:picLocks noChangeAspect="1"/>
          </p:cNvPicPr>
          <p:nvPr/>
        </p:nvPicPr>
        <p:blipFill>
          <a:blip r:embed="rId5"/>
          <a:stretch>
            <a:fillRect/>
          </a:stretch>
        </p:blipFill>
        <p:spPr>
          <a:xfrm>
            <a:off x="7668344" y="123478"/>
            <a:ext cx="1346479" cy="457200"/>
          </a:xfrm>
          <a:prstGeom prst="rect">
            <a:avLst/>
          </a:prstGeom>
        </p:spPr>
      </p:pic>
    </p:spTree>
    <p:extLst>
      <p:ext uri="{BB962C8B-B14F-4D97-AF65-F5344CB8AC3E}">
        <p14:creationId xmlns:p14="http://schemas.microsoft.com/office/powerpoint/2010/main" val="10980798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kite while standing in front of a building&#10;&#10;Description generated with high confidence">
            <a:extLst>
              <a:ext uri="{FF2B5EF4-FFF2-40B4-BE49-F238E27FC236}">
                <a16:creationId xmlns:a16="http://schemas.microsoft.com/office/drawing/2014/main" id="{FDF30E5C-9BBF-4593-A43E-2915CE191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6"/>
            <a:ext cx="9180512" cy="5164038"/>
          </a:xfrm>
          <a:prstGeom prst="rect">
            <a:avLst/>
          </a:prstGeom>
        </p:spPr>
      </p:pic>
      <p:pic>
        <p:nvPicPr>
          <p:cNvPr id="4" name="Picture 3" descr="blackopacity30.png">
            <a:extLst>
              <a:ext uri="{FF2B5EF4-FFF2-40B4-BE49-F238E27FC236}">
                <a16:creationId xmlns:a16="http://schemas.microsoft.com/office/drawing/2014/main" id="{C220E18A-A325-4DDC-A86A-775774B5A0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53880"/>
            <a:ext cx="9180512" cy="1113904"/>
          </a:xfrm>
          <a:prstGeom prst="rect">
            <a:avLst/>
          </a:prstGeom>
        </p:spPr>
      </p:pic>
      <p:sp>
        <p:nvSpPr>
          <p:cNvPr id="5" name="TextBox 4">
            <a:extLst>
              <a:ext uri="{FF2B5EF4-FFF2-40B4-BE49-F238E27FC236}">
                <a16:creationId xmlns:a16="http://schemas.microsoft.com/office/drawing/2014/main" id="{E612A818-4B01-433E-B207-03D4CE21D5DF}"/>
              </a:ext>
            </a:extLst>
          </p:cNvPr>
          <p:cNvSpPr txBox="1"/>
          <p:nvPr/>
        </p:nvSpPr>
        <p:spPr>
          <a:xfrm>
            <a:off x="107504" y="4090566"/>
            <a:ext cx="9036496" cy="1077218"/>
          </a:xfrm>
          <a:prstGeom prst="rect">
            <a:avLst/>
          </a:prstGeom>
          <a:noFill/>
        </p:spPr>
        <p:txBody>
          <a:bodyPr wrap="square" rtlCol="0">
            <a:spAutoFit/>
          </a:bodyPr>
          <a:lstStyle/>
          <a:p>
            <a:r>
              <a:rPr lang="en-US" sz="3200" dirty="0">
                <a:solidFill>
                  <a:schemeClr val="bg1"/>
                </a:solidFill>
              </a:rPr>
              <a:t>Hurricane relief efforts in Puerto Rico </a:t>
            </a:r>
          </a:p>
          <a:p>
            <a:r>
              <a:rPr lang="en-US" sz="3200" b="1" dirty="0">
                <a:solidFill>
                  <a:schemeClr val="bg1"/>
                </a:solidFill>
                <a:effectLst>
                  <a:outerShdw blurRad="38100" dist="38100" dir="2700000" algn="tl">
                    <a:srgbClr val="000000">
                      <a:alpha val="43137"/>
                    </a:srgbClr>
                  </a:outerShdw>
                </a:effectLst>
              </a:rPr>
              <a:t>opens doors for mission work</a:t>
            </a:r>
          </a:p>
        </p:txBody>
      </p:sp>
      <p:pic>
        <p:nvPicPr>
          <p:cNvPr id="6" name="Picture 5">
            <a:extLst>
              <a:ext uri="{FF2B5EF4-FFF2-40B4-BE49-F238E27FC236}">
                <a16:creationId xmlns:a16="http://schemas.microsoft.com/office/drawing/2014/main" id="{6A0A6B99-2373-41D6-99B1-1FC2F7E287AD}"/>
              </a:ext>
            </a:extLst>
          </p:cNvPr>
          <p:cNvPicPr>
            <a:picLocks noChangeAspect="1"/>
          </p:cNvPicPr>
          <p:nvPr/>
        </p:nvPicPr>
        <p:blipFill>
          <a:blip r:embed="rId5"/>
          <a:stretch>
            <a:fillRect/>
          </a:stretch>
        </p:blipFill>
        <p:spPr>
          <a:xfrm>
            <a:off x="7452320" y="4400575"/>
            <a:ext cx="1346479" cy="457200"/>
          </a:xfrm>
          <a:prstGeom prst="rect">
            <a:avLst/>
          </a:prstGeom>
        </p:spPr>
      </p:pic>
    </p:spTree>
    <p:extLst>
      <p:ext uri="{BB962C8B-B14F-4D97-AF65-F5344CB8AC3E}">
        <p14:creationId xmlns:p14="http://schemas.microsoft.com/office/powerpoint/2010/main" val="36171816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erson, truck, car&#10;&#10;Description generated with very high confidence">
            <a:extLst>
              <a:ext uri="{FF2B5EF4-FFF2-40B4-BE49-F238E27FC236}">
                <a16:creationId xmlns:a16="http://schemas.microsoft.com/office/drawing/2014/main" id="{6091520F-449E-405F-99ED-1774E9610F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descr="blackopacity30.png">
            <a:extLst>
              <a:ext uri="{FF2B5EF4-FFF2-40B4-BE49-F238E27FC236}">
                <a16:creationId xmlns:a16="http://schemas.microsoft.com/office/drawing/2014/main" id="{2A99F9DA-251D-4FCC-81BC-6A271D5AEE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53880"/>
            <a:ext cx="9180512" cy="1113904"/>
          </a:xfrm>
          <a:prstGeom prst="rect">
            <a:avLst/>
          </a:prstGeom>
        </p:spPr>
      </p:pic>
      <p:sp>
        <p:nvSpPr>
          <p:cNvPr id="7" name="TextBox 6">
            <a:extLst>
              <a:ext uri="{FF2B5EF4-FFF2-40B4-BE49-F238E27FC236}">
                <a16:creationId xmlns:a16="http://schemas.microsoft.com/office/drawing/2014/main" id="{0BE480D4-90DF-45D3-9AD0-10532760965C}"/>
              </a:ext>
            </a:extLst>
          </p:cNvPr>
          <p:cNvSpPr txBox="1"/>
          <p:nvPr/>
        </p:nvSpPr>
        <p:spPr>
          <a:xfrm>
            <a:off x="107504" y="4090566"/>
            <a:ext cx="9036496"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Central Africa Medical Mission (CAMM) </a:t>
            </a:r>
            <a:r>
              <a:rPr lang="en-US" sz="3200" dirty="0">
                <a:solidFill>
                  <a:schemeClr val="bg1"/>
                </a:solidFill>
              </a:rPr>
              <a:t>shares Christ’s love by providing medical care</a:t>
            </a:r>
          </a:p>
        </p:txBody>
      </p:sp>
    </p:spTree>
    <p:extLst>
      <p:ext uri="{BB962C8B-B14F-4D97-AF65-F5344CB8AC3E}">
        <p14:creationId xmlns:p14="http://schemas.microsoft.com/office/powerpoint/2010/main" val="35268747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river&#10;&#10;Description generated with very high confidence">
            <a:extLst>
              <a:ext uri="{FF2B5EF4-FFF2-40B4-BE49-F238E27FC236}">
                <a16:creationId xmlns:a16="http://schemas.microsoft.com/office/drawing/2014/main" id="{6482C7E6-8837-4C30-AB09-24FDBB4FE0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0" b="10039"/>
          <a:stretch/>
        </p:blipFill>
        <p:spPr>
          <a:xfrm>
            <a:off x="18256" y="0"/>
            <a:ext cx="9144000" cy="5143500"/>
          </a:xfrm>
          <a:prstGeom prst="rect">
            <a:avLst/>
          </a:prstGeom>
        </p:spPr>
      </p:pic>
      <p:pic>
        <p:nvPicPr>
          <p:cNvPr id="4" name="Picture 3" descr="blackopacity30.png">
            <a:extLst>
              <a:ext uri="{FF2B5EF4-FFF2-40B4-BE49-F238E27FC236}">
                <a16:creationId xmlns:a16="http://schemas.microsoft.com/office/drawing/2014/main" id="{3FB27244-E1F1-4D67-A25F-E637E5EE72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11910"/>
            <a:ext cx="9180512" cy="1162397"/>
          </a:xfrm>
          <a:prstGeom prst="rect">
            <a:avLst/>
          </a:prstGeom>
        </p:spPr>
      </p:pic>
      <p:sp>
        <p:nvSpPr>
          <p:cNvPr id="5" name="Title 1">
            <a:extLst>
              <a:ext uri="{FF2B5EF4-FFF2-40B4-BE49-F238E27FC236}">
                <a16:creationId xmlns:a16="http://schemas.microsoft.com/office/drawing/2014/main" id="{F4AB002D-383B-4886-8B5E-76B596671B85}"/>
              </a:ext>
            </a:extLst>
          </p:cNvPr>
          <p:cNvSpPr txBox="1">
            <a:spLocks/>
          </p:cNvSpPr>
          <p:nvPr/>
        </p:nvSpPr>
        <p:spPr>
          <a:xfrm>
            <a:off x="197768" y="4207396"/>
            <a:ext cx="8784976" cy="936104"/>
          </a:xfrm>
          <a:prstGeom prst="rect">
            <a:avLst/>
          </a:prstGeom>
        </p:spPr>
        <p:txBody>
          <a:bodyPr>
            <a:normAutofit fontScale="5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600"/>
              </a:spcAft>
            </a:pPr>
            <a:r>
              <a:rPr lang="en-US" sz="6000" b="1" dirty="0">
                <a:solidFill>
                  <a:schemeClr val="bg1"/>
                </a:solidFill>
                <a:effectLst>
                  <a:outerShdw blurRad="38100" dist="38100" dir="2700000" algn="tl">
                    <a:srgbClr val="000000">
                      <a:alpha val="43137"/>
                    </a:srgbClr>
                  </a:outerShdw>
                </a:effectLst>
                <a:latin typeface="Arial" charset="0"/>
                <a:ea typeface="Arial" charset="0"/>
                <a:cs typeface="Arial" charset="0"/>
              </a:rPr>
              <a:t>Different methods of outreach –</a:t>
            </a:r>
          </a:p>
          <a:p>
            <a:pPr algn="ctr" fontAlgn="auto">
              <a:spcAft>
                <a:spcPts val="600"/>
              </a:spcAft>
            </a:pPr>
            <a:r>
              <a:rPr lang="en-US" sz="6000" b="1" dirty="0">
                <a:solidFill>
                  <a:schemeClr val="bg1"/>
                </a:solidFill>
                <a:effectLst>
                  <a:outerShdw blurRad="38100" dist="38100" dir="2700000" algn="tl">
                    <a:srgbClr val="000000">
                      <a:alpha val="43137"/>
                    </a:srgbClr>
                  </a:outerShdw>
                </a:effectLst>
                <a:latin typeface="Arial" charset="0"/>
                <a:ea typeface="Arial" charset="0"/>
                <a:cs typeface="Arial" charset="0"/>
              </a:rPr>
              <a:t>right here at home</a:t>
            </a:r>
          </a:p>
        </p:txBody>
      </p:sp>
      <p:pic>
        <p:nvPicPr>
          <p:cNvPr id="6" name="Picture 5">
            <a:extLst>
              <a:ext uri="{FF2B5EF4-FFF2-40B4-BE49-F238E27FC236}">
                <a16:creationId xmlns:a16="http://schemas.microsoft.com/office/drawing/2014/main" id="{7C22B101-DEA1-4DDD-8ABE-62C21764A127}"/>
              </a:ext>
            </a:extLst>
          </p:cNvPr>
          <p:cNvPicPr>
            <a:picLocks noChangeAspect="1"/>
          </p:cNvPicPr>
          <p:nvPr/>
        </p:nvPicPr>
        <p:blipFill>
          <a:blip r:embed="rId4"/>
          <a:stretch>
            <a:fillRect/>
          </a:stretch>
        </p:blipFill>
        <p:spPr>
          <a:xfrm>
            <a:off x="7524328" y="195486"/>
            <a:ext cx="1346479" cy="457200"/>
          </a:xfrm>
          <a:prstGeom prst="rect">
            <a:avLst/>
          </a:prstGeom>
        </p:spPr>
      </p:pic>
    </p:spTree>
    <p:extLst>
      <p:ext uri="{BB962C8B-B14F-4D97-AF65-F5344CB8AC3E}">
        <p14:creationId xmlns:p14="http://schemas.microsoft.com/office/powerpoint/2010/main" val="2604116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snow, swimming&#10;&#10;Description generated with very high confidence">
            <a:hlinkClick r:id="rId3"/>
            <a:extLst>
              <a:ext uri="{FF2B5EF4-FFF2-40B4-BE49-F238E27FC236}">
                <a16:creationId xmlns:a16="http://schemas.microsoft.com/office/drawing/2014/main" id="{6FDE5A40-C062-4A00-8A0F-6FC29066D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91684" cy="5143500"/>
          </a:xfrm>
          <a:prstGeom prst="rect">
            <a:avLst/>
          </a:prstGeom>
        </p:spPr>
      </p:pic>
    </p:spTree>
    <p:extLst>
      <p:ext uri="{BB962C8B-B14F-4D97-AF65-F5344CB8AC3E}">
        <p14:creationId xmlns:p14="http://schemas.microsoft.com/office/powerpoint/2010/main" val="75594891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generated with very high confidence">
            <a:extLst>
              <a:ext uri="{FF2B5EF4-FFF2-40B4-BE49-F238E27FC236}">
                <a16:creationId xmlns:a16="http://schemas.microsoft.com/office/drawing/2014/main" id="{A7E2B0CC-A66B-4A8B-B56B-9AAAD25B9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5" y="0"/>
            <a:ext cx="9180512" cy="5164038"/>
          </a:xfrm>
          <a:prstGeom prst="rect">
            <a:avLst/>
          </a:prstGeom>
        </p:spPr>
      </p:pic>
      <p:pic>
        <p:nvPicPr>
          <p:cNvPr id="9" name="Picture 8" descr="blackopacity30.png">
            <a:extLst>
              <a:ext uri="{FF2B5EF4-FFF2-40B4-BE49-F238E27FC236}">
                <a16:creationId xmlns:a16="http://schemas.microsoft.com/office/drawing/2014/main" id="{41C89000-9EA4-4D20-9303-C2AC565F4B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0403"/>
            <a:ext cx="9180512" cy="1113904"/>
          </a:xfrm>
          <a:prstGeom prst="rect">
            <a:avLst/>
          </a:prstGeom>
        </p:spPr>
      </p:pic>
      <p:pic>
        <p:nvPicPr>
          <p:cNvPr id="6" name="Picture 5">
            <a:extLst>
              <a:ext uri="{FF2B5EF4-FFF2-40B4-BE49-F238E27FC236}">
                <a16:creationId xmlns:a16="http://schemas.microsoft.com/office/drawing/2014/main" id="{F1AD8AFE-2D98-4F5E-BA7A-5DACC13F156D}"/>
              </a:ext>
            </a:extLst>
          </p:cNvPr>
          <p:cNvPicPr>
            <a:picLocks noChangeAspect="1"/>
          </p:cNvPicPr>
          <p:nvPr/>
        </p:nvPicPr>
        <p:blipFill>
          <a:blip r:embed="rId5"/>
          <a:stretch>
            <a:fillRect/>
          </a:stretch>
        </p:blipFill>
        <p:spPr>
          <a:xfrm>
            <a:off x="7452320" y="4400575"/>
            <a:ext cx="1346479" cy="457200"/>
          </a:xfrm>
          <a:prstGeom prst="rect">
            <a:avLst/>
          </a:prstGeom>
        </p:spPr>
      </p:pic>
      <p:sp>
        <p:nvSpPr>
          <p:cNvPr id="5" name="TextBox 4">
            <a:extLst>
              <a:ext uri="{FF2B5EF4-FFF2-40B4-BE49-F238E27FC236}">
                <a16:creationId xmlns:a16="http://schemas.microsoft.com/office/drawing/2014/main" id="{48AABD69-3A7F-4282-8162-562D94415348}"/>
              </a:ext>
            </a:extLst>
          </p:cNvPr>
          <p:cNvSpPr txBox="1"/>
          <p:nvPr/>
        </p:nvSpPr>
        <p:spPr>
          <a:xfrm>
            <a:off x="37561" y="4060403"/>
            <a:ext cx="8784976" cy="1077218"/>
          </a:xfrm>
          <a:prstGeom prst="rect">
            <a:avLst/>
          </a:prstGeom>
          <a:noFill/>
        </p:spPr>
        <p:txBody>
          <a:bodyPr wrap="square" rtlCol="0">
            <a:spAutoFit/>
          </a:bodyPr>
          <a:lstStyle/>
          <a:p>
            <a:r>
              <a:rPr lang="en-US" sz="3200" dirty="0">
                <a:solidFill>
                  <a:schemeClr val="bg1"/>
                </a:solidFill>
              </a:rPr>
              <a:t>Home Missions - Multi-Site Ministry</a:t>
            </a:r>
          </a:p>
          <a:p>
            <a:r>
              <a:rPr lang="en-US" sz="3200" b="1" dirty="0">
                <a:solidFill>
                  <a:schemeClr val="bg1"/>
                </a:solidFill>
              </a:rPr>
              <a:t>One church, 2 campuses</a:t>
            </a:r>
          </a:p>
        </p:txBody>
      </p:sp>
    </p:spTree>
    <p:extLst>
      <p:ext uri="{BB962C8B-B14F-4D97-AF65-F5344CB8AC3E}">
        <p14:creationId xmlns:p14="http://schemas.microsoft.com/office/powerpoint/2010/main" val="88136832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sky, truck&#10;&#10;Description generated with high confidence">
            <a:extLst>
              <a:ext uri="{FF2B5EF4-FFF2-40B4-BE49-F238E27FC236}">
                <a16:creationId xmlns:a16="http://schemas.microsoft.com/office/drawing/2014/main" id="{25F239C5-3CC5-4E37-98AA-B8D6F3C7B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 y="0"/>
            <a:ext cx="9171156" cy="5158775"/>
          </a:xfrm>
          <a:prstGeom prst="rect">
            <a:avLst/>
          </a:prstGeom>
        </p:spPr>
      </p:pic>
      <p:pic>
        <p:nvPicPr>
          <p:cNvPr id="4" name="Picture 3" descr="blackopacity30.png">
            <a:extLst>
              <a:ext uri="{FF2B5EF4-FFF2-40B4-BE49-F238E27FC236}">
                <a16:creationId xmlns:a16="http://schemas.microsoft.com/office/drawing/2014/main" id="{5CC1DB09-7249-4E98-B6DC-C649C8DD8C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53880"/>
            <a:ext cx="9180512" cy="1113904"/>
          </a:xfrm>
          <a:prstGeom prst="rect">
            <a:avLst/>
          </a:prstGeom>
        </p:spPr>
      </p:pic>
      <p:sp>
        <p:nvSpPr>
          <p:cNvPr id="5" name="TextBox 4">
            <a:extLst>
              <a:ext uri="{FF2B5EF4-FFF2-40B4-BE49-F238E27FC236}">
                <a16:creationId xmlns:a16="http://schemas.microsoft.com/office/drawing/2014/main" id="{F0CE7BC6-52D9-4DB9-B494-22B3C9B4E7A4}"/>
              </a:ext>
            </a:extLst>
          </p:cNvPr>
          <p:cNvSpPr txBox="1"/>
          <p:nvPr/>
        </p:nvSpPr>
        <p:spPr>
          <a:xfrm>
            <a:off x="125760" y="4065726"/>
            <a:ext cx="8892480" cy="1077218"/>
          </a:xfrm>
          <a:prstGeom prst="rect">
            <a:avLst/>
          </a:prstGeom>
          <a:noFill/>
        </p:spPr>
        <p:txBody>
          <a:bodyPr wrap="square" rtlCol="0">
            <a:spAutoFit/>
          </a:bodyPr>
          <a:lstStyle/>
          <a:p>
            <a:r>
              <a:rPr lang="en-US" sz="3200" b="1">
                <a:solidFill>
                  <a:schemeClr val="bg1"/>
                </a:solidFill>
                <a:effectLst>
                  <a:outerShdw blurRad="38100" dist="38100" dir="2700000" algn="tl">
                    <a:srgbClr val="000000">
                      <a:alpha val="43137"/>
                    </a:srgbClr>
                  </a:outerShdw>
                </a:effectLst>
              </a:rPr>
              <a:t>Church in a Box</a:t>
            </a:r>
          </a:p>
          <a:p>
            <a:r>
              <a:rPr lang="en-US" sz="3200">
                <a:solidFill>
                  <a:schemeClr val="bg1"/>
                </a:solidFill>
              </a:rPr>
              <a:t>Flexible solutions for worship</a:t>
            </a:r>
            <a:endParaRPr lang="en-US" sz="3200" dirty="0">
              <a:solidFill>
                <a:schemeClr val="bg1"/>
              </a:solidFill>
            </a:endParaRPr>
          </a:p>
        </p:txBody>
      </p:sp>
      <p:pic>
        <p:nvPicPr>
          <p:cNvPr id="6" name="Picture 5">
            <a:extLst>
              <a:ext uri="{FF2B5EF4-FFF2-40B4-BE49-F238E27FC236}">
                <a16:creationId xmlns:a16="http://schemas.microsoft.com/office/drawing/2014/main" id="{99F3F49D-83B0-45F0-B805-9148C597EBB2}"/>
              </a:ext>
            </a:extLst>
          </p:cNvPr>
          <p:cNvPicPr>
            <a:picLocks noChangeAspect="1"/>
          </p:cNvPicPr>
          <p:nvPr/>
        </p:nvPicPr>
        <p:blipFill>
          <a:blip r:embed="rId5"/>
          <a:stretch>
            <a:fillRect/>
          </a:stretch>
        </p:blipFill>
        <p:spPr>
          <a:xfrm>
            <a:off x="7524328" y="4382232"/>
            <a:ext cx="1337551" cy="457200"/>
          </a:xfrm>
          <a:prstGeom prst="rect">
            <a:avLst/>
          </a:prstGeom>
        </p:spPr>
      </p:pic>
    </p:spTree>
    <p:extLst>
      <p:ext uri="{BB962C8B-B14F-4D97-AF65-F5344CB8AC3E}">
        <p14:creationId xmlns:p14="http://schemas.microsoft.com/office/powerpoint/2010/main" val="18245327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generated with very high confidence">
            <a:extLst>
              <a:ext uri="{FF2B5EF4-FFF2-40B4-BE49-F238E27FC236}">
                <a16:creationId xmlns:a16="http://schemas.microsoft.com/office/drawing/2014/main" id="{185216ED-3F56-4906-A3E0-0561A8AD6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descr="blackopacity30.png">
            <a:extLst>
              <a:ext uri="{FF2B5EF4-FFF2-40B4-BE49-F238E27FC236}">
                <a16:creationId xmlns:a16="http://schemas.microsoft.com/office/drawing/2014/main" id="{B370D80B-DDF0-43A8-997B-C75CBE0FB2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53880"/>
            <a:ext cx="9180512" cy="1113904"/>
          </a:xfrm>
          <a:prstGeom prst="rect">
            <a:avLst/>
          </a:prstGeom>
        </p:spPr>
      </p:pic>
      <p:sp>
        <p:nvSpPr>
          <p:cNvPr id="7" name="TextBox 6">
            <a:extLst>
              <a:ext uri="{FF2B5EF4-FFF2-40B4-BE49-F238E27FC236}">
                <a16:creationId xmlns:a16="http://schemas.microsoft.com/office/drawing/2014/main" id="{2766199A-EC5B-440B-AB8E-C6C78EB34DDD}"/>
              </a:ext>
            </a:extLst>
          </p:cNvPr>
          <p:cNvSpPr txBox="1"/>
          <p:nvPr/>
        </p:nvSpPr>
        <p:spPr>
          <a:xfrm>
            <a:off x="115520" y="4072223"/>
            <a:ext cx="8928992" cy="107721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WELS Campus Ministry – </a:t>
            </a:r>
          </a:p>
          <a:p>
            <a:r>
              <a:rPr lang="en-US" sz="3200" dirty="0">
                <a:solidFill>
                  <a:schemeClr val="bg1"/>
                </a:solidFill>
              </a:rPr>
              <a:t>Bringing Christ’s Light to Campus </a:t>
            </a:r>
          </a:p>
        </p:txBody>
      </p:sp>
      <p:pic>
        <p:nvPicPr>
          <p:cNvPr id="8" name="Picture 7">
            <a:extLst>
              <a:ext uri="{FF2B5EF4-FFF2-40B4-BE49-F238E27FC236}">
                <a16:creationId xmlns:a16="http://schemas.microsoft.com/office/drawing/2014/main" id="{940BFBB0-F57A-4176-A761-1F531B2C3595}"/>
              </a:ext>
            </a:extLst>
          </p:cNvPr>
          <p:cNvPicPr>
            <a:picLocks noChangeAspect="1"/>
          </p:cNvPicPr>
          <p:nvPr/>
        </p:nvPicPr>
        <p:blipFill>
          <a:blip r:embed="rId5"/>
          <a:stretch>
            <a:fillRect/>
          </a:stretch>
        </p:blipFill>
        <p:spPr>
          <a:xfrm>
            <a:off x="7380312" y="4382232"/>
            <a:ext cx="1337551" cy="457200"/>
          </a:xfrm>
          <a:prstGeom prst="rect">
            <a:avLst/>
          </a:prstGeom>
        </p:spPr>
      </p:pic>
    </p:spTree>
    <p:extLst>
      <p:ext uri="{BB962C8B-B14F-4D97-AF65-F5344CB8AC3E}">
        <p14:creationId xmlns:p14="http://schemas.microsoft.com/office/powerpoint/2010/main" val="241930607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generated with very high confidence">
            <a:extLst>
              <a:ext uri="{FF2B5EF4-FFF2-40B4-BE49-F238E27FC236}">
                <a16:creationId xmlns:a16="http://schemas.microsoft.com/office/drawing/2014/main" id="{3B67B601-82A3-4352-9380-3FD113AFF049}"/>
              </a:ext>
            </a:extLst>
          </p:cNvPr>
          <p:cNvPicPr>
            <a:picLocks noChangeAspect="1"/>
          </p:cNvPicPr>
          <p:nvPr/>
        </p:nvPicPr>
        <p:blipFill rotWithShape="1">
          <a:blip r:embed="rId3">
            <a:extLst>
              <a:ext uri="{28A0092B-C50C-407E-A947-70E740481C1C}">
                <a14:useLocalDpi xmlns:a14="http://schemas.microsoft.com/office/drawing/2010/main" val="0"/>
              </a:ext>
            </a:extLst>
          </a:blip>
          <a:srcRect t="13240" b="11799"/>
          <a:stretch/>
        </p:blipFill>
        <p:spPr>
          <a:xfrm>
            <a:off x="0" y="4195"/>
            <a:ext cx="9180512" cy="5159826"/>
          </a:xfrm>
          <a:prstGeom prst="rect">
            <a:avLst/>
          </a:prstGeom>
        </p:spPr>
      </p:pic>
      <p:pic>
        <p:nvPicPr>
          <p:cNvPr id="4" name="Picture 3" descr="blackopacity30.png">
            <a:extLst>
              <a:ext uri="{FF2B5EF4-FFF2-40B4-BE49-F238E27FC236}">
                <a16:creationId xmlns:a16="http://schemas.microsoft.com/office/drawing/2014/main" id="{7A0201B8-97F0-4DB2-A697-03ADC24E8F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 y="4053880"/>
            <a:ext cx="9180512" cy="1113904"/>
          </a:xfrm>
          <a:prstGeom prst="rect">
            <a:avLst/>
          </a:prstGeom>
        </p:spPr>
      </p:pic>
      <p:sp>
        <p:nvSpPr>
          <p:cNvPr id="7" name="Rectangle 6">
            <a:extLst>
              <a:ext uri="{FF2B5EF4-FFF2-40B4-BE49-F238E27FC236}">
                <a16:creationId xmlns:a16="http://schemas.microsoft.com/office/drawing/2014/main" id="{CBBF249E-4A76-4326-A8C8-1A369A3108A9}"/>
              </a:ext>
            </a:extLst>
          </p:cNvPr>
          <p:cNvSpPr/>
          <p:nvPr/>
        </p:nvSpPr>
        <p:spPr>
          <a:xfrm>
            <a:off x="107503" y="4155926"/>
            <a:ext cx="8898392" cy="1231106"/>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YOU </a:t>
            </a:r>
            <a:r>
              <a:rPr lang="en-US" sz="2800" dirty="0">
                <a:solidFill>
                  <a:schemeClr val="bg1"/>
                </a:solidFill>
              </a:rPr>
              <a:t>can be an active participant in taking the Gospel </a:t>
            </a:r>
            <a:r>
              <a:rPr lang="en-US" sz="2800" b="1" dirty="0">
                <a:solidFill>
                  <a:schemeClr val="bg1"/>
                </a:solidFill>
                <a:effectLst>
                  <a:outerShdw blurRad="38100" dist="38100" dir="2700000" algn="tl">
                    <a:srgbClr val="000000">
                      <a:alpha val="43137"/>
                    </a:srgbClr>
                  </a:outerShdw>
                </a:effectLst>
              </a:rPr>
              <a:t>“To the Ends of the Earth”…</a:t>
            </a:r>
          </a:p>
          <a:p>
            <a:endParaRPr lang="en-US" b="1" dirty="0"/>
          </a:p>
        </p:txBody>
      </p:sp>
      <p:pic>
        <p:nvPicPr>
          <p:cNvPr id="6" name="Picture 5">
            <a:extLst>
              <a:ext uri="{FF2B5EF4-FFF2-40B4-BE49-F238E27FC236}">
                <a16:creationId xmlns:a16="http://schemas.microsoft.com/office/drawing/2014/main" id="{BAB0D84B-D959-449C-902E-C7CEE5449789}"/>
              </a:ext>
            </a:extLst>
          </p:cNvPr>
          <p:cNvPicPr>
            <a:picLocks noChangeAspect="1"/>
          </p:cNvPicPr>
          <p:nvPr/>
        </p:nvPicPr>
        <p:blipFill>
          <a:blip r:embed="rId5"/>
          <a:stretch>
            <a:fillRect/>
          </a:stretch>
        </p:blipFill>
        <p:spPr>
          <a:xfrm>
            <a:off x="7668344" y="195486"/>
            <a:ext cx="1346479" cy="457200"/>
          </a:xfrm>
          <a:prstGeom prst="rect">
            <a:avLst/>
          </a:prstGeom>
        </p:spPr>
      </p:pic>
    </p:spTree>
    <p:extLst>
      <p:ext uri="{BB962C8B-B14F-4D97-AF65-F5344CB8AC3E}">
        <p14:creationId xmlns:p14="http://schemas.microsoft.com/office/powerpoint/2010/main" val="32391146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8BBB9-118B-4CBE-9531-6CF3C82F7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77803" cy="5143500"/>
          </a:xfrm>
          <a:prstGeom prst="rect">
            <a:avLst/>
          </a:prstGeom>
        </p:spPr>
      </p:pic>
    </p:spTree>
    <p:extLst>
      <p:ext uri="{BB962C8B-B14F-4D97-AF65-F5344CB8AC3E}">
        <p14:creationId xmlns:p14="http://schemas.microsoft.com/office/powerpoint/2010/main" val="384844453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44DDA3-1E29-4D38-BF74-5232676B5ED8}"/>
              </a:ext>
            </a:extLst>
          </p:cNvPr>
          <p:cNvSpPr>
            <a:spLocks noGrp="1"/>
          </p:cNvSpPr>
          <p:nvPr>
            <p:ph type="title"/>
          </p:nvPr>
        </p:nvSpPr>
        <p:spPr>
          <a:xfrm>
            <a:off x="375316" y="139721"/>
            <a:ext cx="7886700" cy="994172"/>
          </a:xfrm>
        </p:spPr>
        <p:txBody>
          <a:bodyPr/>
          <a:lstStyle/>
          <a:p>
            <a:r>
              <a:rPr lang="en-US" b="1" dirty="0">
                <a:solidFill>
                  <a:schemeClr val="bg1"/>
                </a:solidFill>
                <a:latin typeface="Arial" panose="020B0604020202020204" pitchFamily="34" charset="0"/>
                <a:cs typeface="Arial" panose="020B0604020202020204" pitchFamily="34" charset="0"/>
              </a:rPr>
              <a:t>All to God’s Glory!</a:t>
            </a:r>
          </a:p>
        </p:txBody>
      </p:sp>
      <p:sp>
        <p:nvSpPr>
          <p:cNvPr id="4" name="Content Placeholder 3">
            <a:extLst>
              <a:ext uri="{FF2B5EF4-FFF2-40B4-BE49-F238E27FC236}">
                <a16:creationId xmlns:a16="http://schemas.microsoft.com/office/drawing/2014/main" id="{91E4EEFB-D9B8-4004-B9C9-444C30C95AC3}"/>
              </a:ext>
            </a:extLst>
          </p:cNvPr>
          <p:cNvSpPr>
            <a:spLocks noGrp="1"/>
          </p:cNvSpPr>
          <p:nvPr>
            <p:ph idx="1"/>
          </p:nvPr>
        </p:nvSpPr>
        <p:spPr>
          <a:xfrm>
            <a:off x="626377" y="1635646"/>
            <a:ext cx="7886700" cy="2808312"/>
          </a:xfrm>
        </p:spPr>
        <p:txBody>
          <a:bodyPr>
            <a:normAutofit/>
          </a:bodyPr>
          <a:lstStyle/>
          <a:p>
            <a:pPr marL="0" indent="0">
              <a:buNone/>
            </a:pPr>
            <a:r>
              <a:rPr lang="en-US" sz="2800" dirty="0">
                <a:solidFill>
                  <a:schemeClr val="bg1"/>
                </a:solidFill>
              </a:rPr>
              <a:t>“Now to Him who is able to do immeasurably more than all we ask or imagine, according to His power that is at work within us, to Him be glory in the church and in Christ Jesus throughout all generations for ever and ever! Amen.” </a:t>
            </a:r>
          </a:p>
          <a:p>
            <a:pPr marL="0" indent="0">
              <a:buNone/>
            </a:pPr>
            <a:r>
              <a:rPr lang="en-US" sz="2800" dirty="0">
                <a:solidFill>
                  <a:schemeClr val="bg1"/>
                </a:solidFill>
              </a:rPr>
              <a:t>							</a:t>
            </a:r>
            <a:r>
              <a:rPr lang="en-US" sz="2800" b="1" dirty="0">
                <a:solidFill>
                  <a:schemeClr val="bg1"/>
                </a:solidFill>
              </a:rPr>
              <a:t>Ephesians 3:20,21</a:t>
            </a:r>
          </a:p>
        </p:txBody>
      </p:sp>
      <p:pic>
        <p:nvPicPr>
          <p:cNvPr id="5" name="Picture 4">
            <a:extLst>
              <a:ext uri="{FF2B5EF4-FFF2-40B4-BE49-F238E27FC236}">
                <a16:creationId xmlns:a16="http://schemas.microsoft.com/office/drawing/2014/main" id="{BEA4FE93-0BD4-48DC-B98F-AF2AF5504295}"/>
              </a:ext>
            </a:extLst>
          </p:cNvPr>
          <p:cNvPicPr>
            <a:picLocks noChangeAspect="1"/>
          </p:cNvPicPr>
          <p:nvPr/>
        </p:nvPicPr>
        <p:blipFill>
          <a:blip r:embed="rId2"/>
          <a:stretch>
            <a:fillRect/>
          </a:stretch>
        </p:blipFill>
        <p:spPr>
          <a:xfrm>
            <a:off x="375316" y="1131590"/>
            <a:ext cx="8388823" cy="6097"/>
          </a:xfrm>
          <a:prstGeom prst="rect">
            <a:avLst/>
          </a:prstGeom>
        </p:spPr>
      </p:pic>
      <p:pic>
        <p:nvPicPr>
          <p:cNvPr id="2" name="Picture 1">
            <a:extLst>
              <a:ext uri="{FF2B5EF4-FFF2-40B4-BE49-F238E27FC236}">
                <a16:creationId xmlns:a16="http://schemas.microsoft.com/office/drawing/2014/main" id="{12CCE38D-929B-4DDC-8E23-5DCB75BE5D8B}"/>
              </a:ext>
            </a:extLst>
          </p:cNvPr>
          <p:cNvPicPr>
            <a:picLocks noChangeAspect="1"/>
          </p:cNvPicPr>
          <p:nvPr/>
        </p:nvPicPr>
        <p:blipFill>
          <a:blip r:embed="rId3"/>
          <a:stretch>
            <a:fillRect/>
          </a:stretch>
        </p:blipFill>
        <p:spPr>
          <a:xfrm>
            <a:off x="7401444" y="339502"/>
            <a:ext cx="1346480" cy="457200"/>
          </a:xfrm>
          <a:prstGeom prst="rect">
            <a:avLst/>
          </a:prstGeom>
        </p:spPr>
      </p:pic>
    </p:spTree>
    <p:extLst>
      <p:ext uri="{BB962C8B-B14F-4D97-AF65-F5344CB8AC3E}">
        <p14:creationId xmlns:p14="http://schemas.microsoft.com/office/powerpoint/2010/main" val="790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generated with very high confidence">
            <a:extLst>
              <a:ext uri="{FF2B5EF4-FFF2-40B4-BE49-F238E27FC236}">
                <a16:creationId xmlns:a16="http://schemas.microsoft.com/office/drawing/2014/main" id="{CD736A98-1EC4-488A-865C-83401550C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50" y="31998"/>
            <a:ext cx="9141291" cy="5143500"/>
          </a:xfrm>
          <a:prstGeom prst="rect">
            <a:avLst/>
          </a:prstGeom>
        </p:spPr>
      </p:pic>
    </p:spTree>
    <p:extLst>
      <p:ext uri="{BB962C8B-B14F-4D97-AF65-F5344CB8AC3E}">
        <p14:creationId xmlns:p14="http://schemas.microsoft.com/office/powerpoint/2010/main" val="3292170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large rock&#10;&#10;Description generated with high confidence">
            <a:extLst>
              <a:ext uri="{FF2B5EF4-FFF2-40B4-BE49-F238E27FC236}">
                <a16:creationId xmlns:a16="http://schemas.microsoft.com/office/drawing/2014/main" id="{1B054CF1-CB18-43B8-8B35-82A22ECFE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9" b="12438"/>
          <a:stretch/>
        </p:blipFill>
        <p:spPr>
          <a:xfrm>
            <a:off x="0" y="2778"/>
            <a:ext cx="9252520" cy="5140722"/>
          </a:xfrm>
          <a:prstGeom prst="rect">
            <a:avLst/>
          </a:prstGeom>
        </p:spPr>
      </p:pic>
      <p:pic>
        <p:nvPicPr>
          <p:cNvPr id="4" name="Picture 3" descr="blackopacity30.png">
            <a:extLst>
              <a:ext uri="{FF2B5EF4-FFF2-40B4-BE49-F238E27FC236}">
                <a16:creationId xmlns:a16="http://schemas.microsoft.com/office/drawing/2014/main" id="{AF92522F-ED44-4E89-81BB-CF53CE39D8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47" y="3723878"/>
            <a:ext cx="9252520" cy="1435414"/>
          </a:xfrm>
          <a:prstGeom prst="rect">
            <a:avLst/>
          </a:prstGeom>
        </p:spPr>
      </p:pic>
      <p:sp>
        <p:nvSpPr>
          <p:cNvPr id="5" name="Title 1">
            <a:extLst>
              <a:ext uri="{FF2B5EF4-FFF2-40B4-BE49-F238E27FC236}">
                <a16:creationId xmlns:a16="http://schemas.microsoft.com/office/drawing/2014/main" id="{089F2D9C-A8C2-4DF3-A170-1F643CB6F45F}"/>
              </a:ext>
            </a:extLst>
          </p:cNvPr>
          <p:cNvSpPr txBox="1">
            <a:spLocks/>
          </p:cNvSpPr>
          <p:nvPr/>
        </p:nvSpPr>
        <p:spPr>
          <a:xfrm>
            <a:off x="69107" y="3829517"/>
            <a:ext cx="9144000" cy="1224136"/>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600"/>
              </a:spcAft>
            </a:pPr>
            <a:r>
              <a:rPr lang="en-US" sz="3600" b="1" dirty="0">
                <a:solidFill>
                  <a:schemeClr val="bg1"/>
                </a:solidFill>
                <a:effectLst>
                  <a:outerShdw blurRad="38100" dist="38100" dir="2700000" algn="tl">
                    <a:srgbClr val="000000">
                      <a:alpha val="43137"/>
                    </a:srgbClr>
                  </a:outerShdw>
                </a:effectLst>
                <a:latin typeface="Arial" charset="0"/>
                <a:ea typeface="Arial" charset="0"/>
                <a:cs typeface="Arial" charset="0"/>
              </a:rPr>
              <a:t>Using technology to reach </a:t>
            </a:r>
          </a:p>
          <a:p>
            <a:pPr algn="ctr" fontAlgn="auto">
              <a:spcAft>
                <a:spcPts val="600"/>
              </a:spcAft>
            </a:pPr>
            <a:r>
              <a:rPr lang="en-US" sz="3600" b="1" dirty="0">
                <a:solidFill>
                  <a:schemeClr val="bg1"/>
                </a:solidFill>
                <a:effectLst>
                  <a:outerShdw blurRad="38100" dist="38100" dir="2700000" algn="tl">
                    <a:srgbClr val="000000">
                      <a:alpha val="43137"/>
                    </a:srgbClr>
                  </a:outerShdw>
                </a:effectLst>
                <a:latin typeface="Arial" charset="0"/>
                <a:ea typeface="Arial" charset="0"/>
                <a:cs typeface="Arial" charset="0"/>
              </a:rPr>
              <a:t>all ends of the earth</a:t>
            </a:r>
          </a:p>
        </p:txBody>
      </p:sp>
      <p:pic>
        <p:nvPicPr>
          <p:cNvPr id="6" name="Picture 5">
            <a:extLst>
              <a:ext uri="{FF2B5EF4-FFF2-40B4-BE49-F238E27FC236}">
                <a16:creationId xmlns:a16="http://schemas.microsoft.com/office/drawing/2014/main" id="{A0ADE937-60D4-432B-9E0A-4411879ABC12}"/>
              </a:ext>
            </a:extLst>
          </p:cNvPr>
          <p:cNvPicPr>
            <a:picLocks noChangeAspect="1"/>
          </p:cNvPicPr>
          <p:nvPr/>
        </p:nvPicPr>
        <p:blipFill>
          <a:blip r:embed="rId4"/>
          <a:stretch>
            <a:fillRect/>
          </a:stretch>
        </p:blipFill>
        <p:spPr>
          <a:xfrm>
            <a:off x="323528" y="195486"/>
            <a:ext cx="1346479" cy="457200"/>
          </a:xfrm>
          <a:prstGeom prst="rect">
            <a:avLst/>
          </a:prstGeom>
        </p:spPr>
      </p:pic>
    </p:spTree>
    <p:extLst>
      <p:ext uri="{BB962C8B-B14F-4D97-AF65-F5344CB8AC3E}">
        <p14:creationId xmlns:p14="http://schemas.microsoft.com/office/powerpoint/2010/main" val="9504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generated with high confidence">
            <a:extLst>
              <a:ext uri="{FF2B5EF4-FFF2-40B4-BE49-F238E27FC236}">
                <a16:creationId xmlns:a16="http://schemas.microsoft.com/office/drawing/2014/main" id="{4A202D71-289B-48B9-8022-0DCB08643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 y="0"/>
            <a:ext cx="9180181" cy="5167865"/>
          </a:xfrm>
          <a:prstGeom prst="rect">
            <a:avLst/>
          </a:prstGeom>
        </p:spPr>
      </p:pic>
      <p:pic>
        <p:nvPicPr>
          <p:cNvPr id="4" name="Picture 3" descr="blackopacity30.png">
            <a:extLst>
              <a:ext uri="{FF2B5EF4-FFF2-40B4-BE49-F238E27FC236}">
                <a16:creationId xmlns:a16="http://schemas.microsoft.com/office/drawing/2014/main" id="{08DD4647-8BD9-4483-9D4B-628740DBA0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64" y="4155926"/>
            <a:ext cx="9180512" cy="991518"/>
          </a:xfrm>
          <a:prstGeom prst="rect">
            <a:avLst/>
          </a:prstGeom>
        </p:spPr>
      </p:pic>
      <p:sp>
        <p:nvSpPr>
          <p:cNvPr id="5" name="TextBox 4">
            <a:extLst>
              <a:ext uri="{FF2B5EF4-FFF2-40B4-BE49-F238E27FC236}">
                <a16:creationId xmlns:a16="http://schemas.microsoft.com/office/drawing/2014/main" id="{DB644B8F-E20D-4149-A6F9-DEEE21D6DBB0}"/>
              </a:ext>
            </a:extLst>
          </p:cNvPr>
          <p:cNvSpPr txBox="1"/>
          <p:nvPr/>
        </p:nvSpPr>
        <p:spPr>
          <a:xfrm>
            <a:off x="55697" y="4127837"/>
            <a:ext cx="9150424" cy="1015663"/>
          </a:xfrm>
          <a:prstGeom prst="rect">
            <a:avLst/>
          </a:prstGeom>
          <a:noFill/>
        </p:spPr>
        <p:txBody>
          <a:bodyPr wrap="square" rtlCol="0">
            <a:spAutoFit/>
          </a:bodyPr>
          <a:lstStyle/>
          <a:p>
            <a:r>
              <a:rPr lang="en-US" sz="3000" dirty="0">
                <a:solidFill>
                  <a:schemeClr val="bg1"/>
                </a:solidFill>
              </a:rPr>
              <a:t>Urdu website reaches Pakistan, where we otherwise </a:t>
            </a:r>
          </a:p>
          <a:p>
            <a:r>
              <a:rPr lang="en-US" sz="3000" b="1" dirty="0">
                <a:solidFill>
                  <a:schemeClr val="bg1"/>
                </a:solidFill>
                <a:effectLst>
                  <a:outerShdw blurRad="38100" dist="38100" dir="2700000" algn="tl">
                    <a:srgbClr val="000000">
                      <a:alpha val="43137"/>
                    </a:srgbClr>
                  </a:outerShdw>
                </a:effectLst>
              </a:rPr>
              <a:t>could not go due to security concerns</a:t>
            </a:r>
          </a:p>
        </p:txBody>
      </p:sp>
    </p:spTree>
    <p:extLst>
      <p:ext uri="{BB962C8B-B14F-4D97-AF65-F5344CB8AC3E}">
        <p14:creationId xmlns:p14="http://schemas.microsoft.com/office/powerpoint/2010/main" val="4493205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743605-3482-4BCA-BC44-C452EC306E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descr="blackopacity30.png">
            <a:extLst>
              <a:ext uri="{FF2B5EF4-FFF2-40B4-BE49-F238E27FC236}">
                <a16:creationId xmlns:a16="http://schemas.microsoft.com/office/drawing/2014/main" id="{6C9DBD08-5A09-4FB1-8AAE-95FF7595B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11910"/>
            <a:ext cx="9180512" cy="1122776"/>
          </a:xfrm>
          <a:prstGeom prst="rect">
            <a:avLst/>
          </a:prstGeom>
        </p:spPr>
      </p:pic>
      <p:sp>
        <p:nvSpPr>
          <p:cNvPr id="11" name="TextBox 10">
            <a:extLst>
              <a:ext uri="{FF2B5EF4-FFF2-40B4-BE49-F238E27FC236}">
                <a16:creationId xmlns:a16="http://schemas.microsoft.com/office/drawing/2014/main" id="{F37C4095-DB60-49C4-9E68-229B60AAD3AF}"/>
              </a:ext>
            </a:extLst>
          </p:cNvPr>
          <p:cNvSpPr txBox="1"/>
          <p:nvPr/>
        </p:nvSpPr>
        <p:spPr>
          <a:xfrm>
            <a:off x="107504" y="4017068"/>
            <a:ext cx="9036496" cy="1015663"/>
          </a:xfrm>
          <a:prstGeom prst="rect">
            <a:avLst/>
          </a:prstGeom>
          <a:noFill/>
        </p:spPr>
        <p:txBody>
          <a:bodyPr wrap="square" rtlCol="0">
            <a:spAutoFit/>
          </a:bodyPr>
          <a:lstStyle/>
          <a:p>
            <a:r>
              <a:rPr lang="en-US" sz="3000" dirty="0">
                <a:solidFill>
                  <a:schemeClr val="bg1"/>
                </a:solidFill>
              </a:rPr>
              <a:t>Academia Cristo Facebook page reaches </a:t>
            </a:r>
          </a:p>
          <a:p>
            <a:r>
              <a:rPr lang="en-US" sz="3000" b="1" dirty="0">
                <a:solidFill>
                  <a:schemeClr val="bg1"/>
                </a:solidFill>
                <a:effectLst>
                  <a:outerShdw blurRad="38100" dist="38100" dir="2700000" algn="tl">
                    <a:srgbClr val="000000">
                      <a:alpha val="43137"/>
                    </a:srgbClr>
                  </a:outerShdw>
                </a:effectLst>
              </a:rPr>
              <a:t>1 million followers </a:t>
            </a:r>
            <a:r>
              <a:rPr lang="en-US" sz="3000" dirty="0">
                <a:solidFill>
                  <a:schemeClr val="bg1"/>
                </a:solidFill>
              </a:rPr>
              <a:t>in Latin America with the gospel</a:t>
            </a:r>
          </a:p>
        </p:txBody>
      </p:sp>
      <p:pic>
        <p:nvPicPr>
          <p:cNvPr id="13" name="Picture 12">
            <a:extLst>
              <a:ext uri="{FF2B5EF4-FFF2-40B4-BE49-F238E27FC236}">
                <a16:creationId xmlns:a16="http://schemas.microsoft.com/office/drawing/2014/main" id="{E970C014-3CB5-4892-B711-F8DBD6A51162}"/>
              </a:ext>
            </a:extLst>
          </p:cNvPr>
          <p:cNvPicPr>
            <a:picLocks noChangeAspect="1"/>
          </p:cNvPicPr>
          <p:nvPr/>
        </p:nvPicPr>
        <p:blipFill>
          <a:blip r:embed="rId5"/>
          <a:stretch>
            <a:fillRect/>
          </a:stretch>
        </p:blipFill>
        <p:spPr>
          <a:xfrm>
            <a:off x="251520" y="195486"/>
            <a:ext cx="1346479" cy="457200"/>
          </a:xfrm>
          <a:prstGeom prst="rect">
            <a:avLst/>
          </a:prstGeom>
        </p:spPr>
      </p:pic>
    </p:spTree>
    <p:extLst>
      <p:ext uri="{BB962C8B-B14F-4D97-AF65-F5344CB8AC3E}">
        <p14:creationId xmlns:p14="http://schemas.microsoft.com/office/powerpoint/2010/main" val="7537347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76A3E-2DD8-464A-846A-A7438813A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2" y="0"/>
            <a:ext cx="9191001" cy="5143500"/>
          </a:xfrm>
          <a:prstGeom prst="rect">
            <a:avLst/>
          </a:prstGeom>
        </p:spPr>
      </p:pic>
      <p:pic>
        <p:nvPicPr>
          <p:cNvPr id="4" name="Picture 3" descr="blackopacity30.png">
            <a:extLst>
              <a:ext uri="{FF2B5EF4-FFF2-40B4-BE49-F238E27FC236}">
                <a16:creationId xmlns:a16="http://schemas.microsoft.com/office/drawing/2014/main" id="{EA2C8A51-192D-41C5-ACE6-2E5FD2AE25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11910"/>
            <a:ext cx="9180512" cy="1122776"/>
          </a:xfrm>
          <a:prstGeom prst="rect">
            <a:avLst/>
          </a:prstGeom>
        </p:spPr>
      </p:pic>
      <p:sp>
        <p:nvSpPr>
          <p:cNvPr id="5" name="TextBox 4">
            <a:extLst>
              <a:ext uri="{FF2B5EF4-FFF2-40B4-BE49-F238E27FC236}">
                <a16:creationId xmlns:a16="http://schemas.microsoft.com/office/drawing/2014/main" id="{1359F21F-CD62-4CF0-9AFD-425FB446E4F9}"/>
              </a:ext>
            </a:extLst>
          </p:cNvPr>
          <p:cNvSpPr txBox="1"/>
          <p:nvPr/>
        </p:nvSpPr>
        <p:spPr>
          <a:xfrm>
            <a:off x="107504" y="4046578"/>
            <a:ext cx="8640960" cy="1077218"/>
          </a:xfrm>
          <a:prstGeom prst="rect">
            <a:avLst/>
          </a:prstGeom>
          <a:noFill/>
        </p:spPr>
        <p:txBody>
          <a:bodyPr wrap="square" rtlCol="0">
            <a:spAutoFit/>
          </a:bodyPr>
          <a:lstStyle/>
          <a:p>
            <a:r>
              <a:rPr lang="en-US" sz="3200" b="1" dirty="0">
                <a:solidFill>
                  <a:schemeClr val="bg1"/>
                </a:solidFill>
              </a:rPr>
              <a:t>2 million people </a:t>
            </a:r>
            <a:r>
              <a:rPr lang="en-US" sz="3200" dirty="0">
                <a:solidFill>
                  <a:schemeClr val="bg1"/>
                </a:solidFill>
              </a:rPr>
              <a:t>have downloaded resources;</a:t>
            </a:r>
          </a:p>
          <a:p>
            <a:r>
              <a:rPr lang="en-US" sz="3200" b="1" dirty="0">
                <a:solidFill>
                  <a:schemeClr val="bg1"/>
                </a:solidFill>
              </a:rPr>
              <a:t>4,000 people </a:t>
            </a:r>
            <a:r>
              <a:rPr lang="en-US" sz="3200" dirty="0">
                <a:solidFill>
                  <a:schemeClr val="bg1"/>
                </a:solidFill>
              </a:rPr>
              <a:t>are asking for online courses</a:t>
            </a:r>
          </a:p>
        </p:txBody>
      </p:sp>
      <p:pic>
        <p:nvPicPr>
          <p:cNvPr id="6" name="Picture 5">
            <a:extLst>
              <a:ext uri="{FF2B5EF4-FFF2-40B4-BE49-F238E27FC236}">
                <a16:creationId xmlns:a16="http://schemas.microsoft.com/office/drawing/2014/main" id="{4EA4F8FE-BA82-44CF-A61B-E3129A4DDB2B}"/>
              </a:ext>
            </a:extLst>
          </p:cNvPr>
          <p:cNvPicPr>
            <a:picLocks noChangeAspect="1"/>
          </p:cNvPicPr>
          <p:nvPr/>
        </p:nvPicPr>
        <p:blipFill>
          <a:blip r:embed="rId5"/>
          <a:stretch>
            <a:fillRect/>
          </a:stretch>
        </p:blipFill>
        <p:spPr>
          <a:xfrm>
            <a:off x="7668344" y="195486"/>
            <a:ext cx="1346479" cy="457200"/>
          </a:xfrm>
          <a:prstGeom prst="rect">
            <a:avLst/>
          </a:prstGeom>
        </p:spPr>
      </p:pic>
    </p:spTree>
    <p:extLst>
      <p:ext uri="{BB962C8B-B14F-4D97-AF65-F5344CB8AC3E}">
        <p14:creationId xmlns:p14="http://schemas.microsoft.com/office/powerpoint/2010/main" val="7510767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generated with high confidence">
            <a:hlinkClick r:id="rId3"/>
            <a:extLst>
              <a:ext uri="{FF2B5EF4-FFF2-40B4-BE49-F238E27FC236}">
                <a16:creationId xmlns:a16="http://schemas.microsoft.com/office/drawing/2014/main" id="{BF9FFB02-CA60-4FC0-9BD7-AE3461572858}"/>
              </a:ext>
            </a:extLst>
          </p:cNvPr>
          <p:cNvPicPr>
            <a:picLocks noChangeAspect="1"/>
          </p:cNvPicPr>
          <p:nvPr/>
        </p:nvPicPr>
        <p:blipFill rotWithShape="1">
          <a:blip r:embed="rId4">
            <a:extLst>
              <a:ext uri="{28A0092B-C50C-407E-A947-70E740481C1C}">
                <a14:useLocalDpi xmlns:a14="http://schemas.microsoft.com/office/drawing/2010/main" val="0"/>
              </a:ext>
            </a:extLst>
          </a:blip>
          <a:srcRect r="778"/>
          <a:stretch/>
        </p:blipFill>
        <p:spPr>
          <a:xfrm>
            <a:off x="0" y="0"/>
            <a:ext cx="9180512" cy="5171088"/>
          </a:xfrm>
          <a:prstGeom prst="rect">
            <a:avLst/>
          </a:prstGeom>
        </p:spPr>
      </p:pic>
    </p:spTree>
    <p:extLst>
      <p:ext uri="{BB962C8B-B14F-4D97-AF65-F5344CB8AC3E}">
        <p14:creationId xmlns:p14="http://schemas.microsoft.com/office/powerpoint/2010/main" val="208313761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table&#10;&#10;Description generated with high confidence">
            <a:hlinkClick r:id="rId3"/>
            <a:extLst>
              <a:ext uri="{FF2B5EF4-FFF2-40B4-BE49-F238E27FC236}">
                <a16:creationId xmlns:a16="http://schemas.microsoft.com/office/drawing/2014/main" id="{8EF7B6EE-3ADC-4528-8415-152B8890B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73"/>
            <a:ext cx="9186031" cy="5153373"/>
          </a:xfrm>
          <a:prstGeom prst="rect">
            <a:avLst/>
          </a:prstGeom>
        </p:spPr>
      </p:pic>
      <p:pic>
        <p:nvPicPr>
          <p:cNvPr id="4" name="Picture 3" descr="blackopacity30.png">
            <a:extLst>
              <a:ext uri="{FF2B5EF4-FFF2-40B4-BE49-F238E27FC236}">
                <a16:creationId xmlns:a16="http://schemas.microsoft.com/office/drawing/2014/main" id="{22703962-5349-4143-8BC8-CDD88BDC0F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11910"/>
            <a:ext cx="9180512" cy="1122776"/>
          </a:xfrm>
          <a:prstGeom prst="rect">
            <a:avLst/>
          </a:prstGeom>
        </p:spPr>
      </p:pic>
      <p:sp>
        <p:nvSpPr>
          <p:cNvPr id="5" name="TextBox 4">
            <a:extLst>
              <a:ext uri="{FF2B5EF4-FFF2-40B4-BE49-F238E27FC236}">
                <a16:creationId xmlns:a16="http://schemas.microsoft.com/office/drawing/2014/main" id="{06B33097-6031-403A-89C6-ACE3F8C2A274}"/>
              </a:ext>
            </a:extLst>
          </p:cNvPr>
          <p:cNvSpPr txBox="1"/>
          <p:nvPr/>
        </p:nvSpPr>
        <p:spPr>
          <a:xfrm>
            <a:off x="107504" y="4046578"/>
            <a:ext cx="9299748" cy="1015663"/>
          </a:xfrm>
          <a:prstGeom prst="rect">
            <a:avLst/>
          </a:prstGeom>
          <a:noFill/>
        </p:spPr>
        <p:txBody>
          <a:bodyPr wrap="square" rtlCol="0">
            <a:spAutoFit/>
          </a:bodyPr>
          <a:lstStyle/>
          <a:p>
            <a:r>
              <a:rPr lang="en-US" sz="3000" b="1" dirty="0">
                <a:solidFill>
                  <a:schemeClr val="bg1"/>
                </a:solidFill>
                <a:effectLst>
                  <a:outerShdw blurRad="38100" dist="38100" dir="2700000" algn="tl">
                    <a:srgbClr val="000000">
                      <a:alpha val="43137"/>
                    </a:srgbClr>
                  </a:outerShdw>
                </a:effectLst>
              </a:rPr>
              <a:t>Ethnomusicology: </a:t>
            </a:r>
            <a:r>
              <a:rPr lang="en-US" sz="3000" dirty="0">
                <a:solidFill>
                  <a:schemeClr val="bg1"/>
                </a:solidFill>
              </a:rPr>
              <a:t>Connecting people with the gospel through culturally-appropriate music (Video)</a:t>
            </a:r>
          </a:p>
        </p:txBody>
      </p:sp>
      <p:pic>
        <p:nvPicPr>
          <p:cNvPr id="6" name="Picture 5">
            <a:extLst>
              <a:ext uri="{FF2B5EF4-FFF2-40B4-BE49-F238E27FC236}">
                <a16:creationId xmlns:a16="http://schemas.microsoft.com/office/drawing/2014/main" id="{C0DD56F3-74AC-473C-BE4D-6558B249822B}"/>
              </a:ext>
            </a:extLst>
          </p:cNvPr>
          <p:cNvPicPr>
            <a:picLocks noChangeAspect="1"/>
          </p:cNvPicPr>
          <p:nvPr/>
        </p:nvPicPr>
        <p:blipFill>
          <a:blip r:embed="rId6"/>
          <a:stretch>
            <a:fillRect/>
          </a:stretch>
        </p:blipFill>
        <p:spPr>
          <a:xfrm>
            <a:off x="179512" y="123478"/>
            <a:ext cx="1346479" cy="457200"/>
          </a:xfrm>
          <a:prstGeom prst="rect">
            <a:avLst/>
          </a:prstGeom>
        </p:spPr>
      </p:pic>
    </p:spTree>
    <p:extLst>
      <p:ext uri="{BB962C8B-B14F-4D97-AF65-F5344CB8AC3E}">
        <p14:creationId xmlns:p14="http://schemas.microsoft.com/office/powerpoint/2010/main" val="21753455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10;&#10;Description generated with very high confidence">
            <a:extLst>
              <a:ext uri="{FF2B5EF4-FFF2-40B4-BE49-F238E27FC236}">
                <a16:creationId xmlns:a16="http://schemas.microsoft.com/office/drawing/2014/main" id="{F9CDE21A-0857-429A-8940-0BF53E6FAA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388"/>
          <a:stretch/>
        </p:blipFill>
        <p:spPr>
          <a:xfrm>
            <a:off x="-8384" y="-19175"/>
            <a:ext cx="9152384" cy="5162675"/>
          </a:xfrm>
          <a:prstGeom prst="rect">
            <a:avLst/>
          </a:prstGeom>
        </p:spPr>
      </p:pic>
      <p:pic>
        <p:nvPicPr>
          <p:cNvPr id="4" name="Picture 3">
            <a:extLst>
              <a:ext uri="{FF2B5EF4-FFF2-40B4-BE49-F238E27FC236}">
                <a16:creationId xmlns:a16="http://schemas.microsoft.com/office/drawing/2014/main" id="{08EA3A6F-231B-4EFF-A981-441E941414BC}"/>
              </a:ext>
            </a:extLst>
          </p:cNvPr>
          <p:cNvPicPr>
            <a:picLocks noChangeAspect="1"/>
          </p:cNvPicPr>
          <p:nvPr/>
        </p:nvPicPr>
        <p:blipFill>
          <a:blip r:embed="rId3"/>
          <a:stretch>
            <a:fillRect/>
          </a:stretch>
        </p:blipFill>
        <p:spPr>
          <a:xfrm>
            <a:off x="7609" y="3867894"/>
            <a:ext cx="9189301" cy="1275606"/>
          </a:xfrm>
          <a:prstGeom prst="rect">
            <a:avLst/>
          </a:prstGeom>
        </p:spPr>
      </p:pic>
      <p:sp>
        <p:nvSpPr>
          <p:cNvPr id="6" name="Title 1">
            <a:extLst>
              <a:ext uri="{FF2B5EF4-FFF2-40B4-BE49-F238E27FC236}">
                <a16:creationId xmlns:a16="http://schemas.microsoft.com/office/drawing/2014/main" id="{824911C4-BFBE-4C0E-8CA4-5D3E713A2DDF}"/>
              </a:ext>
            </a:extLst>
          </p:cNvPr>
          <p:cNvSpPr txBox="1">
            <a:spLocks/>
          </p:cNvSpPr>
          <p:nvPr/>
        </p:nvSpPr>
        <p:spPr>
          <a:xfrm>
            <a:off x="52662" y="4253669"/>
            <a:ext cx="9144000" cy="504056"/>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600"/>
              </a:spcAft>
            </a:pPr>
            <a:r>
              <a:rPr lang="en-US" sz="3600" b="1" dirty="0">
                <a:solidFill>
                  <a:schemeClr val="bg1"/>
                </a:solidFill>
                <a:effectLst>
                  <a:outerShdw blurRad="38100" dist="38100" dir="2700000" algn="tl">
                    <a:srgbClr val="000000">
                      <a:alpha val="43137"/>
                    </a:srgbClr>
                  </a:outerShdw>
                </a:effectLst>
                <a:latin typeface="Arial" charset="0"/>
                <a:ea typeface="Arial" charset="0"/>
                <a:cs typeface="Arial" charset="0"/>
              </a:rPr>
              <a:t>Theological training around the world</a:t>
            </a:r>
          </a:p>
        </p:txBody>
      </p:sp>
      <p:pic>
        <p:nvPicPr>
          <p:cNvPr id="7" name="Picture 6" descr="WELSlogo_reverse_print.eps">
            <a:extLst>
              <a:ext uri="{FF2B5EF4-FFF2-40B4-BE49-F238E27FC236}">
                <a16:creationId xmlns:a16="http://schemas.microsoft.com/office/drawing/2014/main" id="{6808BD12-0CB1-44D9-8E02-085DDA81B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133747"/>
            <a:ext cx="1479718" cy="504056"/>
          </a:xfrm>
          <a:prstGeom prst="rect">
            <a:avLst/>
          </a:prstGeom>
        </p:spPr>
      </p:pic>
    </p:spTree>
    <p:extLst>
      <p:ext uri="{BB962C8B-B14F-4D97-AF65-F5344CB8AC3E}">
        <p14:creationId xmlns:p14="http://schemas.microsoft.com/office/powerpoint/2010/main" val="1978680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D762F388D405429ECB95103A16EAE0" ma:contentTypeVersion="8" ma:contentTypeDescription="Create a new document." ma:contentTypeScope="" ma:versionID="c1a68162951820175ac3d011e9b492f6">
  <xsd:schema xmlns:xsd="http://www.w3.org/2001/XMLSchema" xmlns:xs="http://www.w3.org/2001/XMLSchema" xmlns:p="http://schemas.microsoft.com/office/2006/metadata/properties" xmlns:ns2="a9e94f3a-4674-488e-84e6-98bf2f81f94b" xmlns:ns3="ba1da2d0-e4bc-4791-8608-1402d91da5ef" targetNamespace="http://schemas.microsoft.com/office/2006/metadata/properties" ma:root="true" ma:fieldsID="b5af8afb3a837ca432f9dc6f72577bcc" ns2:_="" ns3:_="">
    <xsd:import namespace="a9e94f3a-4674-488e-84e6-98bf2f81f94b"/>
    <xsd:import namespace="ba1da2d0-e4bc-4791-8608-1402d91da5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e94f3a-4674-488e-84e6-98bf2f81f9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1da2d0-e4bc-4791-8608-1402d91da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399BAC-25D2-4AD4-872F-DEB3C22A0FDF}">
  <ds:schemaRefs>
    <ds:schemaRef ds:uri="http://schemas.microsoft.com/office/infopath/2007/PartnerControls"/>
    <ds:schemaRef ds:uri="http://purl.org/dc/elements/1.1/"/>
    <ds:schemaRef ds:uri="http://schemas.microsoft.com/office/2006/metadata/properties"/>
    <ds:schemaRef ds:uri="http://purl.org/dc/terms/"/>
    <ds:schemaRef ds:uri="ba1da2d0-e4bc-4791-8608-1402d91da5ef"/>
    <ds:schemaRef ds:uri="http://schemas.openxmlformats.org/package/2006/metadata/core-properties"/>
    <ds:schemaRef ds:uri="http://schemas.microsoft.com/office/2006/documentManagement/types"/>
    <ds:schemaRef ds:uri="a9e94f3a-4674-488e-84e6-98bf2f81f94b"/>
    <ds:schemaRef ds:uri="http://www.w3.org/XML/1998/namespace"/>
    <ds:schemaRef ds:uri="http://purl.org/dc/dcmitype/"/>
  </ds:schemaRefs>
</ds:datastoreItem>
</file>

<file path=customXml/itemProps2.xml><?xml version="1.0" encoding="utf-8"?>
<ds:datastoreItem xmlns:ds="http://schemas.openxmlformats.org/officeDocument/2006/customXml" ds:itemID="{A90F46EC-3542-4F4A-B9D7-494245AA3801}">
  <ds:schemaRefs>
    <ds:schemaRef ds:uri="http://schemas.microsoft.com/sharepoint/v3/contenttype/forms"/>
  </ds:schemaRefs>
</ds:datastoreItem>
</file>

<file path=customXml/itemProps3.xml><?xml version="1.0" encoding="utf-8"?>
<ds:datastoreItem xmlns:ds="http://schemas.openxmlformats.org/officeDocument/2006/customXml" ds:itemID="{60CBADB4-F4F6-40CD-9296-C566B3B744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e94f3a-4674-488e-84e6-98bf2f81f94b"/>
    <ds:schemaRef ds:uri="ba1da2d0-e4bc-4791-8608-1402d91da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10168</TotalTime>
  <Words>2642</Words>
  <Application>Microsoft Office PowerPoint</Application>
  <PresentationFormat>On-screen Show (16:9)</PresentationFormat>
  <Paragraphs>150</Paragraphs>
  <Slides>26</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Taking the Gospel  “To the Ends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to God’s Glory!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Peaceful Green Field</dc:title>
  <dc:creator>www.powerpointstyles.com</dc:creator>
  <dc:description>Image credit to FreeDigitalPhotos.net</dc:description>
  <cp:lastModifiedBy>Maxine Neumann</cp:lastModifiedBy>
  <cp:revision>985</cp:revision>
  <dcterms:created xsi:type="dcterms:W3CDTF">2009-03-23T15:23:24Z</dcterms:created>
  <dcterms:modified xsi:type="dcterms:W3CDTF">2018-08-29T17:48:47Z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0x010100E2D762F388D405429ECB95103A16EAE0</vt:lpwstr>
  </property>
</Properties>
</file>