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Lst>
  <p:notesMasterIdLst>
    <p:notesMasterId r:id="rId14"/>
  </p:notesMasterIdLst>
  <p:handoutMasterIdLst>
    <p:handoutMasterId r:id="rId15"/>
  </p:handoutMasterIdLst>
  <p:sldIdLst>
    <p:sldId id="256" r:id="rId4"/>
    <p:sldId id="257" r:id="rId5"/>
    <p:sldId id="258" r:id="rId6"/>
    <p:sldId id="263" r:id="rId7"/>
    <p:sldId id="264" r:id="rId8"/>
    <p:sldId id="266" r:id="rId9"/>
    <p:sldId id="268" r:id="rId10"/>
    <p:sldId id="272" r:id="rId11"/>
    <p:sldId id="273"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F38"/>
    <a:srgbClr val="F6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p:restoredTop sz="94662"/>
  </p:normalViewPr>
  <p:slideViewPr>
    <p:cSldViewPr snapToGrid="0">
      <p:cViewPr varScale="1">
        <p:scale>
          <a:sx n="71" d="100"/>
          <a:sy n="71" d="100"/>
        </p:scale>
        <p:origin x="858" y="7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84C444-DF79-7681-CD0A-933A090715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A8247A-CABA-615A-BE17-1A2B903D31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DD4FAC-FF44-D64B-A1FB-831550C1672E}" type="datetimeFigureOut">
              <a:rPr lang="en-US" smtClean="0"/>
              <a:t>6/2/2023</a:t>
            </a:fld>
            <a:endParaRPr lang="en-US"/>
          </a:p>
        </p:txBody>
      </p:sp>
      <p:sp>
        <p:nvSpPr>
          <p:cNvPr id="4" name="Footer Placeholder 3">
            <a:extLst>
              <a:ext uri="{FF2B5EF4-FFF2-40B4-BE49-F238E27FC236}">
                <a16:creationId xmlns:a16="http://schemas.microsoft.com/office/drawing/2014/main" id="{B5B0890E-5F8B-1B62-C6BD-850A7DAB2E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52DE6B-D711-BAD0-67C9-DC0FFE08F2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192EA-8E93-8A43-B3CE-66A9CAE625F0}" type="slidenum">
              <a:rPr lang="en-US" smtClean="0"/>
              <a:t>‹#›</a:t>
            </a:fld>
            <a:endParaRPr lang="en-US"/>
          </a:p>
        </p:txBody>
      </p:sp>
    </p:spTree>
    <p:extLst>
      <p:ext uri="{BB962C8B-B14F-4D97-AF65-F5344CB8AC3E}">
        <p14:creationId xmlns:p14="http://schemas.microsoft.com/office/powerpoint/2010/main" val="1886675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D1C34-0571-484E-BCF6-A8E7F4234133}"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1DB80-D6D2-7248-A629-E9311C3E90C7}" type="slidenum">
              <a:rPr lang="en-US" smtClean="0"/>
              <a:t>‹#›</a:t>
            </a:fld>
            <a:endParaRPr lang="en-US"/>
          </a:p>
        </p:txBody>
      </p:sp>
    </p:spTree>
    <p:extLst>
      <p:ext uri="{BB962C8B-B14F-4D97-AF65-F5344CB8AC3E}">
        <p14:creationId xmlns:p14="http://schemas.microsoft.com/office/powerpoint/2010/main" val="230275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1DB80-D6D2-7248-A629-E9311C3E90C7}" type="slidenum">
              <a:rPr lang="en-US" smtClean="0"/>
              <a:t>7</a:t>
            </a:fld>
            <a:endParaRPr lang="en-US"/>
          </a:p>
        </p:txBody>
      </p:sp>
    </p:spTree>
    <p:extLst>
      <p:ext uri="{BB962C8B-B14F-4D97-AF65-F5344CB8AC3E}">
        <p14:creationId xmlns:p14="http://schemas.microsoft.com/office/powerpoint/2010/main" val="184980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1DB80-D6D2-7248-A629-E9311C3E90C7}" type="slidenum">
              <a:rPr lang="en-US" smtClean="0"/>
              <a:t>8</a:t>
            </a:fld>
            <a:endParaRPr lang="en-US"/>
          </a:p>
        </p:txBody>
      </p:sp>
    </p:spTree>
    <p:extLst>
      <p:ext uri="{BB962C8B-B14F-4D97-AF65-F5344CB8AC3E}">
        <p14:creationId xmlns:p14="http://schemas.microsoft.com/office/powerpoint/2010/main" val="316621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1DB80-D6D2-7248-A629-E9311C3E90C7}" type="slidenum">
              <a:rPr lang="en-US" smtClean="0"/>
              <a:t>9</a:t>
            </a:fld>
            <a:endParaRPr lang="en-US"/>
          </a:p>
        </p:txBody>
      </p:sp>
    </p:spTree>
    <p:extLst>
      <p:ext uri="{BB962C8B-B14F-4D97-AF65-F5344CB8AC3E}">
        <p14:creationId xmlns:p14="http://schemas.microsoft.com/office/powerpoint/2010/main" val="418289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4B18-0B67-0E8B-0C88-59F8D09264CC}"/>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1819E37E-1485-8A11-B1F8-4524BD24972C}"/>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E156E0-9B28-7070-D53C-4AAEED01601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7B3EAFE6-6B32-8A2F-AA37-D1794D36E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05651-7CA6-9172-BB13-F95823319C8C}"/>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364546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405209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24863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072F38"/>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17259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30130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072F38"/>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072F3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7729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072F3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49808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49001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12430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8E5D-F032-9ECF-09BD-B2491B232AAA}"/>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5E6D60F-861E-E4C6-10E1-E3F54E463800}"/>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773669-D468-5615-51A5-672DD25C8C73}"/>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A38A022-38FF-87FB-3B77-947A5F428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90A44-A86B-F87A-9D25-5B71EB98B4E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214515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920-F790-194B-4B90-017396F59FB9}"/>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655209-F078-C9F8-686C-7ADECB9021F6}"/>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E0EB9-8E46-B91A-FDA5-00B20F9F484B}"/>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3D76E2A-A517-DB3A-A9BA-E97992845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8BF94-8320-95A4-CA9B-8C2CC0A30F01}"/>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137309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53E2-8AC0-BAF5-4AC1-20994CE8AEBF}"/>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F544FCC9-90D7-16A8-2844-AE264C60645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4" name="Footer Placeholder 3">
            <a:extLst>
              <a:ext uri="{FF2B5EF4-FFF2-40B4-BE49-F238E27FC236}">
                <a16:creationId xmlns:a16="http://schemas.microsoft.com/office/drawing/2014/main" id="{10A3A0F4-A00F-EF99-E86A-F5DE12B0C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E1FB1-ABB0-6B9B-1A37-F8005AEDDF45}"/>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40640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1A7C5-E829-CFF6-09B4-094FDDBCAA44}"/>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3" name="Footer Placeholder 2">
            <a:extLst>
              <a:ext uri="{FF2B5EF4-FFF2-40B4-BE49-F238E27FC236}">
                <a16:creationId xmlns:a16="http://schemas.microsoft.com/office/drawing/2014/main" id="{C9CEDB39-1BF6-04C0-7B71-6A23C5C2B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5E0BE-E0CC-4839-76EC-E749CD00B6F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9222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9460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6120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34647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3791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289F4-59DF-C68C-D708-93C1DEEA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1F315-7F5A-DFB2-E67D-1903499BE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C4E94-BAE8-617F-4BEA-4407B528D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3686E77B-0244-44DB-F628-8B4D7B81B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F7731-5297-7D7A-4EA6-0FDF3FC92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E9DE-08FE-884C-A85D-3E507767F05C}" type="slidenum">
              <a:rPr lang="en-US" smtClean="0"/>
              <a:t>‹#›</a:t>
            </a:fld>
            <a:endParaRPr lang="en-US"/>
          </a:p>
        </p:txBody>
      </p:sp>
      <p:pic>
        <p:nvPicPr>
          <p:cNvPr id="8" name="Picture 7" descr="A picture containing text, nature, night sky&#10;&#10;Description automatically generated">
            <a:extLst>
              <a:ext uri="{FF2B5EF4-FFF2-40B4-BE49-F238E27FC236}">
                <a16:creationId xmlns:a16="http://schemas.microsoft.com/office/drawing/2014/main" id="{9A8CA05F-6C08-5CF8-E0C9-08374B4FC058}"/>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46306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A2D0BBC-7567-1116-0BCE-ECADA6092146}"/>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23395931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a:extLst>
              <a:ext uri="{FF2B5EF4-FFF2-40B4-BE49-F238E27FC236}">
                <a16:creationId xmlns:a16="http://schemas.microsoft.com/office/drawing/2014/main" id="{9A2D0BBC-7567-1116-0BCE-ECADA6092146}"/>
              </a:ext>
            </a:extLst>
          </p:cNvPr>
          <p:cNvPicPr>
            <a:picLocks noChangeAspect="1"/>
          </p:cNvPicPr>
          <p:nvPr userDrawn="1"/>
        </p:nvPicPr>
        <p:blipFill>
          <a:blip r:embed="rId8"/>
          <a:srcRect/>
          <a:stretch/>
        </p:blipFill>
        <p:spPr>
          <a:xfrm>
            <a:off x="0" y="0"/>
            <a:ext cx="12192000" cy="6858000"/>
          </a:xfrm>
          <a:prstGeom prst="rect">
            <a:avLst/>
          </a:prstGeom>
        </p:spPr>
      </p:pic>
    </p:spTree>
    <p:extLst>
      <p:ext uri="{BB962C8B-B14F-4D97-AF65-F5344CB8AC3E}">
        <p14:creationId xmlns:p14="http://schemas.microsoft.com/office/powerpoint/2010/main" val="19492187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6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EDE3-EF08-4F53-C60B-E4AE7FC815E6}"/>
              </a:ext>
            </a:extLst>
          </p:cNvPr>
          <p:cNvSpPr>
            <a:spLocks noGrp="1"/>
          </p:cNvSpPr>
          <p:nvPr>
            <p:ph type="title"/>
          </p:nvPr>
        </p:nvSpPr>
        <p:spPr/>
        <p:txBody>
          <a:bodyPr/>
          <a:lstStyle/>
          <a:p>
            <a:r>
              <a:rPr lang="en-US" dirty="0"/>
              <a:t>Closing Activity</a:t>
            </a:r>
          </a:p>
        </p:txBody>
      </p:sp>
      <p:sp>
        <p:nvSpPr>
          <p:cNvPr id="3" name="Content Placeholder 2">
            <a:extLst>
              <a:ext uri="{FF2B5EF4-FFF2-40B4-BE49-F238E27FC236}">
                <a16:creationId xmlns:a16="http://schemas.microsoft.com/office/drawing/2014/main" id="{3D867AD6-395F-681C-9B0F-D7F8D74AB36E}"/>
              </a:ext>
            </a:extLst>
          </p:cNvPr>
          <p:cNvSpPr>
            <a:spLocks noGrp="1"/>
          </p:cNvSpPr>
          <p:nvPr>
            <p:ph idx="1"/>
          </p:nvPr>
        </p:nvSpPr>
        <p:spPr/>
        <p:txBody>
          <a:bodyPr>
            <a:noAutofit/>
          </a:bodyPr>
          <a:lstStyle/>
          <a:p>
            <a:pPr marL="0" indent="0">
              <a:lnSpc>
                <a:spcPct val="100000"/>
              </a:lnSpc>
              <a:buNone/>
            </a:pPr>
            <a:r>
              <a:rPr lang="en-US" sz="3600" b="1" dirty="0"/>
              <a:t>Haiku!</a:t>
            </a:r>
          </a:p>
          <a:p>
            <a:pPr marL="0" indent="0">
              <a:lnSpc>
                <a:spcPct val="100000"/>
              </a:lnSpc>
              <a:buNone/>
            </a:pPr>
            <a:r>
              <a:rPr lang="en-US" dirty="0"/>
              <a:t>Take three minutes to write a Haiku illustrating truths about planning, either personal or corporate. </a:t>
            </a:r>
            <a:r>
              <a:rPr lang="en-US"/>
              <a:t>Haiku are three-line poems with the syllable structure of 5-7-5.</a:t>
            </a:r>
            <a:endParaRPr lang="en-US" dirty="0"/>
          </a:p>
        </p:txBody>
      </p:sp>
    </p:spTree>
    <p:extLst>
      <p:ext uri="{BB962C8B-B14F-4D97-AF65-F5344CB8AC3E}">
        <p14:creationId xmlns:p14="http://schemas.microsoft.com/office/powerpoint/2010/main" val="173983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9E8136-E5B5-298D-E2D6-07D8BFCA2CF9}"/>
              </a:ext>
            </a:extLst>
          </p:cNvPr>
          <p:cNvSpPr>
            <a:spLocks noGrp="1"/>
          </p:cNvSpPr>
          <p:nvPr>
            <p:ph type="ctrTitle"/>
          </p:nvPr>
        </p:nvSpPr>
        <p:spPr/>
        <p:txBody>
          <a:bodyPr/>
          <a:lstStyle/>
          <a:p>
            <a:r>
              <a:rPr lang="en-US" dirty="0"/>
              <a:t>A Time for Everything</a:t>
            </a:r>
          </a:p>
        </p:txBody>
      </p:sp>
      <p:sp>
        <p:nvSpPr>
          <p:cNvPr id="8" name="Subtitle 7">
            <a:extLst>
              <a:ext uri="{FF2B5EF4-FFF2-40B4-BE49-F238E27FC236}">
                <a16:creationId xmlns:a16="http://schemas.microsoft.com/office/drawing/2014/main" id="{940834B0-3DF5-D7FD-3480-54792E7EE9C4}"/>
              </a:ext>
            </a:extLst>
          </p:cNvPr>
          <p:cNvSpPr>
            <a:spLocks noGrp="1"/>
          </p:cNvSpPr>
          <p:nvPr>
            <p:ph type="subTitle" idx="1"/>
          </p:nvPr>
        </p:nvSpPr>
        <p:spPr/>
        <p:txBody>
          <a:bodyPr>
            <a:normAutofit/>
          </a:bodyPr>
          <a:lstStyle/>
          <a:p>
            <a:r>
              <a:rPr lang="en-US" sz="3200"/>
              <a:t>Lesson 3 </a:t>
            </a:r>
            <a:r>
              <a:rPr lang="en-US" sz="3200" dirty="0"/>
              <a:t>– A Time to Plan</a:t>
            </a:r>
          </a:p>
        </p:txBody>
      </p:sp>
    </p:spTree>
    <p:extLst>
      <p:ext uri="{BB962C8B-B14F-4D97-AF65-F5344CB8AC3E}">
        <p14:creationId xmlns:p14="http://schemas.microsoft.com/office/powerpoint/2010/main" val="31475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p:txBody>
          <a:bodyPr>
            <a:noAutofit/>
          </a:bodyPr>
          <a:lstStyle/>
          <a:p>
            <a:pPr marL="0" marR="0" lvl="0" indent="0">
              <a:lnSpc>
                <a:spcPct val="100000"/>
              </a:lnSpc>
              <a:spcBef>
                <a:spcPts val="0"/>
              </a:spcBef>
              <a:spcAft>
                <a:spcPts val="300"/>
              </a:spcAft>
              <a:buNone/>
            </a:pPr>
            <a:r>
              <a:rPr lang="en-US" sz="3600" b="1" dirty="0">
                <a:effectLst/>
                <a:ea typeface="Times New Roman" panose="02020603050405020304" pitchFamily="18" charset="0"/>
              </a:rPr>
              <a:t>Planning, Just for Fun</a:t>
            </a:r>
          </a:p>
          <a:p>
            <a:pPr marL="0" marR="0" lvl="0" indent="0">
              <a:lnSpc>
                <a:spcPct val="100000"/>
              </a:lnSpc>
              <a:spcBef>
                <a:spcPts val="0"/>
              </a:spcBef>
              <a:spcAft>
                <a:spcPts val="300"/>
              </a:spcAft>
              <a:buNone/>
            </a:pPr>
            <a:endParaRPr lang="en-US" sz="1000" dirty="0">
              <a:effectLst/>
              <a:ea typeface="Times New Roman" panose="02020603050405020304" pitchFamily="18" charset="0"/>
            </a:endParaRPr>
          </a:p>
          <a:p>
            <a:pPr marL="0" marR="0" lvl="0" indent="0">
              <a:lnSpc>
                <a:spcPct val="100000"/>
              </a:lnSpc>
              <a:spcBef>
                <a:spcPts val="0"/>
              </a:spcBef>
              <a:spcAft>
                <a:spcPts val="300"/>
              </a:spcAft>
              <a:buNone/>
            </a:pPr>
            <a:r>
              <a:rPr lang="en-US" dirty="0">
                <a:effectLst/>
                <a:ea typeface="Times New Roman" panose="02020603050405020304" pitchFamily="18" charset="0"/>
              </a:rPr>
              <a:t>No planning, </a:t>
            </a:r>
            <a:r>
              <a:rPr lang="en-US" dirty="0">
                <a:ea typeface="Times New Roman" panose="02020603050405020304" pitchFamily="18" charset="0"/>
              </a:rPr>
              <a:t>poor planning, or great planning</a:t>
            </a:r>
            <a:endParaRPr lang="en-US" dirty="0">
              <a:effectLst/>
              <a:ea typeface="Times New Roman" panose="02020603050405020304" pitchFamily="18" charset="0"/>
            </a:endParaRPr>
          </a:p>
          <a:p>
            <a:pPr marL="0" marR="0" lvl="0" indent="0">
              <a:lnSpc>
                <a:spcPct val="100000"/>
              </a:lnSpc>
              <a:spcBef>
                <a:spcPts val="0"/>
              </a:spcBef>
              <a:spcAft>
                <a:spcPts val="300"/>
              </a:spcAft>
              <a:buNone/>
            </a:pPr>
            <a:endParaRPr lang="en-US" dirty="0">
              <a:ea typeface="Times New Roman" panose="02020603050405020304" pitchFamily="18" charset="0"/>
            </a:endParaRPr>
          </a:p>
          <a:p>
            <a:pPr marL="0" marR="0" lvl="0" indent="0">
              <a:lnSpc>
                <a:spcPct val="100000"/>
              </a:lnSpc>
              <a:spcBef>
                <a:spcPts val="0"/>
              </a:spcBef>
              <a:spcAft>
                <a:spcPts val="300"/>
              </a:spcAft>
              <a:buNone/>
            </a:pPr>
            <a:r>
              <a:rPr lang="en-US" dirty="0">
                <a:effectLst/>
                <a:ea typeface="Times New Roman" panose="02020603050405020304" pitchFamily="18" charset="0"/>
              </a:rPr>
              <a:t>Group 1 – Restaurant </a:t>
            </a:r>
          </a:p>
          <a:p>
            <a:pPr marL="0" marR="0" lvl="0" indent="0">
              <a:lnSpc>
                <a:spcPct val="100000"/>
              </a:lnSpc>
              <a:spcBef>
                <a:spcPts val="0"/>
              </a:spcBef>
              <a:spcAft>
                <a:spcPts val="300"/>
              </a:spcAft>
              <a:buNone/>
            </a:pPr>
            <a:r>
              <a:rPr lang="en-US" dirty="0">
                <a:ea typeface="Times New Roman" panose="02020603050405020304" pitchFamily="18" charset="0"/>
              </a:rPr>
              <a:t>Group 2 – Bride and groom in preparation for a wedding</a:t>
            </a:r>
          </a:p>
          <a:p>
            <a:pPr marL="0" marR="0" lvl="0" indent="0">
              <a:lnSpc>
                <a:spcPct val="100000"/>
              </a:lnSpc>
              <a:spcBef>
                <a:spcPts val="0"/>
              </a:spcBef>
              <a:spcAft>
                <a:spcPts val="300"/>
              </a:spcAft>
              <a:buNone/>
            </a:pPr>
            <a:r>
              <a:rPr lang="en-US" dirty="0">
                <a:ea typeface="Times New Roman" panose="02020603050405020304" pitchFamily="18" charset="0"/>
              </a:rPr>
              <a:t>Group 3 – Family in preparation for a 2-week road trip</a:t>
            </a:r>
          </a:p>
          <a:p>
            <a:pPr marL="0" marR="0" lvl="0" indent="0">
              <a:lnSpc>
                <a:spcPct val="100000"/>
              </a:lnSpc>
              <a:spcBef>
                <a:spcPts val="0"/>
              </a:spcBef>
              <a:spcAft>
                <a:spcPts val="300"/>
              </a:spcAft>
              <a:buNone/>
            </a:pPr>
            <a:r>
              <a:rPr lang="en-US" dirty="0">
                <a:effectLst/>
                <a:ea typeface="Times New Roman" panose="02020603050405020304" pitchFamily="18" charset="0"/>
              </a:rPr>
              <a:t>Gr</a:t>
            </a:r>
            <a:r>
              <a:rPr lang="en-US" dirty="0">
                <a:ea typeface="Times New Roman" panose="02020603050405020304" pitchFamily="18" charset="0"/>
              </a:rPr>
              <a:t>oup 4 – State or local government</a:t>
            </a:r>
          </a:p>
          <a:p>
            <a:pPr marL="0" marR="0" lvl="0" indent="0">
              <a:lnSpc>
                <a:spcPct val="100000"/>
              </a:lnSpc>
              <a:spcBef>
                <a:spcPts val="0"/>
              </a:spcBef>
              <a:spcAft>
                <a:spcPts val="300"/>
              </a:spcAft>
              <a:buNone/>
            </a:pPr>
            <a:r>
              <a:rPr lang="en-US" dirty="0">
                <a:effectLst/>
                <a:ea typeface="Times New Roman" panose="02020603050405020304" pitchFamily="18" charset="0"/>
              </a:rPr>
              <a:t>All - Church</a:t>
            </a:r>
          </a:p>
          <a:p>
            <a:pPr marL="0" marR="0" lvl="0" indent="0">
              <a:lnSpc>
                <a:spcPct val="100000"/>
              </a:lnSpc>
              <a:spcBef>
                <a:spcPts val="0"/>
              </a:spcBef>
              <a:spcAft>
                <a:spcPts val="300"/>
              </a:spcAft>
              <a:buNone/>
            </a:pPr>
            <a:endParaRPr lang="en-US" sz="1000" dirty="0">
              <a:effectLst/>
              <a:ea typeface="Times New Roman" panose="02020603050405020304" pitchFamily="18" charset="0"/>
            </a:endParaRPr>
          </a:p>
        </p:txBody>
      </p:sp>
    </p:spTree>
    <p:extLst>
      <p:ext uri="{BB962C8B-B14F-4D97-AF65-F5344CB8AC3E}">
        <p14:creationId xmlns:p14="http://schemas.microsoft.com/office/powerpoint/2010/main" val="26187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God Plans, So We Plan </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rmAutofit fontScale="77500" lnSpcReduction="20000"/>
          </a:bodyPr>
          <a:lstStyle/>
          <a:p>
            <a:pPr marL="342900" marR="0" lvl="0" indent="-342900">
              <a:lnSpc>
                <a:spcPct val="120000"/>
              </a:lnSpc>
              <a:spcBef>
                <a:spcPts val="0"/>
              </a:spcBef>
              <a:spcAft>
                <a:spcPts val="1200"/>
              </a:spcAft>
              <a:buFont typeface="+mj-lt"/>
              <a:buAutoNum type="arabicPeriod"/>
            </a:pPr>
            <a:r>
              <a:rPr lang="en-US" dirty="0">
                <a:effectLst/>
                <a:latin typeface="Candara" panose="020E0502030303020204" pitchFamily="34" charset="0"/>
                <a:ea typeface="Times New Roman" panose="02020603050405020304" pitchFamily="18" charset="0"/>
              </a:rPr>
              <a:t>Our God is a planning God. He created the world with the plan to live with humanity in perfection, but when sin ruined this world, God immediately announced his plan to send a Savior thousands of years in advance: “I will put enmity between you and the woman, and between your offspring and hers; he will crush your head and you will strike his heal.” (Genesis 3:15) Throughout Scripture we see time and again that our God makes very specific plans. Look up the following passages and identify how God is a planning God.  </a:t>
            </a:r>
          </a:p>
          <a:p>
            <a:pPr lvl="1">
              <a:lnSpc>
                <a:spcPct val="120000"/>
              </a:lnSpc>
              <a:spcBef>
                <a:spcPts val="0"/>
              </a:spcBef>
              <a:spcAft>
                <a:spcPts val="300"/>
              </a:spcAft>
            </a:pPr>
            <a:r>
              <a:rPr lang="en-US" sz="2600" dirty="0">
                <a:effectLst/>
                <a:latin typeface="Candara" panose="020E0502030303020204" pitchFamily="34" charset="0"/>
                <a:ea typeface="Times New Roman" panose="02020603050405020304" pitchFamily="18" charset="0"/>
              </a:rPr>
              <a:t>Genesis 41:34-36</a:t>
            </a:r>
          </a:p>
          <a:p>
            <a:pPr lvl="1">
              <a:lnSpc>
                <a:spcPct val="120000"/>
              </a:lnSpc>
              <a:spcBef>
                <a:spcPts val="0"/>
              </a:spcBef>
              <a:spcAft>
                <a:spcPts val="300"/>
              </a:spcAft>
            </a:pPr>
            <a:r>
              <a:rPr lang="en-US" sz="2600" dirty="0">
                <a:effectLst/>
                <a:latin typeface="Candara" panose="020E0502030303020204" pitchFamily="34" charset="0"/>
                <a:ea typeface="Times New Roman" panose="02020603050405020304" pitchFamily="18" charset="0"/>
              </a:rPr>
              <a:t>Jeremiah 29:10-11</a:t>
            </a:r>
          </a:p>
          <a:p>
            <a:pPr lvl="1">
              <a:lnSpc>
                <a:spcPct val="120000"/>
              </a:lnSpc>
              <a:spcBef>
                <a:spcPts val="0"/>
              </a:spcBef>
              <a:spcAft>
                <a:spcPts val="300"/>
              </a:spcAft>
            </a:pPr>
            <a:r>
              <a:rPr lang="en-US" sz="2600" dirty="0">
                <a:effectLst/>
                <a:latin typeface="Candara" panose="020E0502030303020204" pitchFamily="34" charset="0"/>
                <a:ea typeface="Times New Roman" panose="02020603050405020304" pitchFamily="18" charset="0"/>
              </a:rPr>
              <a:t>John 14:1-3</a:t>
            </a:r>
          </a:p>
          <a:p>
            <a:pPr lvl="1">
              <a:lnSpc>
                <a:spcPct val="120000"/>
              </a:lnSpc>
              <a:spcBef>
                <a:spcPts val="0"/>
              </a:spcBef>
              <a:spcAft>
                <a:spcPts val="300"/>
              </a:spcAft>
            </a:pPr>
            <a:r>
              <a:rPr lang="en-US" sz="2600" dirty="0">
                <a:effectLst/>
                <a:latin typeface="Candara" panose="020E0502030303020204" pitchFamily="34" charset="0"/>
                <a:ea typeface="Times New Roman" panose="02020603050405020304" pitchFamily="18" charset="0"/>
              </a:rPr>
              <a:t>Revelation 1:1 </a:t>
            </a:r>
          </a:p>
          <a:p>
            <a:pPr lvl="1">
              <a:lnSpc>
                <a:spcPct val="120000"/>
              </a:lnSpc>
              <a:spcBef>
                <a:spcPts val="0"/>
              </a:spcBef>
              <a:spcAft>
                <a:spcPts val="300"/>
              </a:spcAft>
            </a:pPr>
            <a:r>
              <a:rPr lang="en-US" sz="2600" dirty="0">
                <a:effectLst/>
                <a:latin typeface="Candara" panose="020E0502030303020204" pitchFamily="34" charset="0"/>
                <a:ea typeface="Times New Roman" panose="02020603050405020304" pitchFamily="18" charset="0"/>
              </a:rPr>
              <a:t>Your own scriptural example:</a:t>
            </a:r>
          </a:p>
        </p:txBody>
      </p:sp>
    </p:spTree>
    <p:extLst>
      <p:ext uri="{BB962C8B-B14F-4D97-AF65-F5344CB8AC3E}">
        <p14:creationId xmlns:p14="http://schemas.microsoft.com/office/powerpoint/2010/main" val="32567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E96E-7185-5DE9-1A8D-DD2B66BCA547}"/>
              </a:ext>
            </a:extLst>
          </p:cNvPr>
          <p:cNvSpPr>
            <a:spLocks noGrp="1"/>
          </p:cNvSpPr>
          <p:nvPr>
            <p:ph type="title"/>
          </p:nvPr>
        </p:nvSpPr>
        <p:spPr/>
        <p:txBody>
          <a:bodyPr/>
          <a:lstStyle/>
          <a:p>
            <a:r>
              <a:rPr lang="en-US" dirty="0"/>
              <a:t>We Plan, Trusting God</a:t>
            </a:r>
          </a:p>
        </p:txBody>
      </p:sp>
      <p:sp>
        <p:nvSpPr>
          <p:cNvPr id="3" name="Content Placeholder 2">
            <a:extLst>
              <a:ext uri="{FF2B5EF4-FFF2-40B4-BE49-F238E27FC236}">
                <a16:creationId xmlns:a16="http://schemas.microsoft.com/office/drawing/2014/main" id="{2E3610F0-E536-A3E0-6E36-11F12594A2D0}"/>
              </a:ext>
            </a:extLst>
          </p:cNvPr>
          <p:cNvSpPr>
            <a:spLocks noGrp="1"/>
          </p:cNvSpPr>
          <p:nvPr>
            <p:ph idx="1"/>
          </p:nvPr>
        </p:nvSpPr>
        <p:spPr/>
        <p:txBody>
          <a:bodyPr>
            <a:noAutofit/>
          </a:bodyPr>
          <a:lstStyle/>
          <a:p>
            <a:pPr marL="514350" marR="0" lvl="0" indent="-514350">
              <a:lnSpc>
                <a:spcPct val="110000"/>
              </a:lnSpc>
              <a:spcBef>
                <a:spcPts val="0"/>
              </a:spcBef>
              <a:spcAft>
                <a:spcPts val="1200"/>
              </a:spcAft>
              <a:buFont typeface="+mj-lt"/>
              <a:buAutoNum type="arabicPeriod" startAt="2"/>
            </a:pPr>
            <a:r>
              <a:rPr lang="en-US" sz="2200" dirty="0">
                <a:effectLst/>
                <a:latin typeface="Candara" panose="020E0502030303020204" pitchFamily="34" charset="0"/>
                <a:ea typeface="Times New Roman" panose="02020603050405020304" pitchFamily="18" charset="0"/>
              </a:rPr>
              <a:t>There is such a thing as bad planning! Based on the passages below, name two things that make a plan “bad.” Give a “real life” example of each.</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Luke 12:16-21</a:t>
            </a:r>
          </a:p>
          <a:p>
            <a:pPr lvl="2">
              <a:lnSpc>
                <a:spcPct val="110000"/>
              </a:lnSpc>
              <a:spcBef>
                <a:spcPts val="0"/>
              </a:spcBef>
              <a:spcAft>
                <a:spcPts val="300"/>
              </a:spcAft>
            </a:pPr>
            <a:r>
              <a:rPr lang="en-US" dirty="0">
                <a:effectLst/>
                <a:latin typeface="Candara" panose="020E0502030303020204" pitchFamily="34" charset="0"/>
                <a:ea typeface="Times New Roman" panose="02020603050405020304" pitchFamily="18" charset="0"/>
              </a:rPr>
              <a:t>Luke 14:28-32</a:t>
            </a:r>
          </a:p>
          <a:p>
            <a:pPr marL="514350" marR="0" lvl="0" indent="-514350">
              <a:lnSpc>
                <a:spcPct val="110000"/>
              </a:lnSpc>
              <a:spcBef>
                <a:spcPts val="0"/>
              </a:spcBef>
              <a:spcAft>
                <a:spcPts val="300"/>
              </a:spcAft>
              <a:buFont typeface="+mj-lt"/>
              <a:buAutoNum type="arabicPeriod" startAt="2"/>
            </a:pPr>
            <a:r>
              <a:rPr lang="en-US" sz="2200" dirty="0">
                <a:effectLst/>
                <a:latin typeface="Candara" panose="020E0502030303020204" pitchFamily="34" charset="0"/>
                <a:ea typeface="Times New Roman" panose="02020603050405020304" pitchFamily="18" charset="0"/>
              </a:rPr>
              <a:t>Look up Acts 16:6-10. What does this section of Scripture say to us about God’s plans versus our plans? </a:t>
            </a:r>
          </a:p>
          <a:p>
            <a:pPr marL="514350" marR="0" lvl="0" indent="-514350">
              <a:lnSpc>
                <a:spcPct val="110000"/>
              </a:lnSpc>
              <a:spcBef>
                <a:spcPts val="0"/>
              </a:spcBef>
              <a:spcAft>
                <a:spcPts val="1200"/>
              </a:spcAft>
              <a:buFont typeface="+mj-lt"/>
              <a:buAutoNum type="arabicPeriod" startAt="2"/>
            </a:pPr>
            <a:r>
              <a:rPr lang="en-US" sz="2200" dirty="0">
                <a:effectLst/>
                <a:latin typeface="Candara" panose="020E0502030303020204" pitchFamily="34" charset="0"/>
                <a:ea typeface="Times New Roman" panose="02020603050405020304" pitchFamily="18" charset="0"/>
              </a:rPr>
              <a:t>In our personal and congregational plans, what does it mean to “commit </a:t>
            </a:r>
            <a:br>
              <a:rPr lang="en-US" sz="2200" dirty="0">
                <a:effectLst/>
                <a:latin typeface="Candara" panose="020E0502030303020204" pitchFamily="34" charset="0"/>
                <a:ea typeface="Times New Roman" panose="02020603050405020304" pitchFamily="18" charset="0"/>
              </a:rPr>
            </a:br>
            <a:r>
              <a:rPr lang="en-US" sz="2200" dirty="0">
                <a:effectLst/>
                <a:latin typeface="Candara" panose="020E0502030303020204" pitchFamily="34" charset="0"/>
                <a:ea typeface="Times New Roman" panose="02020603050405020304" pitchFamily="18" charset="0"/>
              </a:rPr>
              <a:t>[your plans] to the Lord?”</a:t>
            </a:r>
          </a:p>
          <a:p>
            <a:pPr marL="457200" lvl="1" indent="0">
              <a:lnSpc>
                <a:spcPct val="110000"/>
              </a:lnSpc>
              <a:spcBef>
                <a:spcPts val="0"/>
              </a:spcBef>
              <a:spcAft>
                <a:spcPts val="300"/>
              </a:spcAft>
              <a:buNone/>
            </a:pPr>
            <a:r>
              <a:rPr lang="en-US" sz="2000" dirty="0">
                <a:effectLst/>
                <a:latin typeface="Candara" panose="020E0502030303020204" pitchFamily="34" charset="0"/>
                <a:ea typeface="Times New Roman" panose="02020603050405020304" pitchFamily="18" charset="0"/>
              </a:rPr>
              <a:t>“Commit to the Lord whatever you do, and he will establish your plans.” (Proverbs 16:3) </a:t>
            </a:r>
          </a:p>
          <a:p>
            <a:pPr marL="457200" lvl="1" indent="0">
              <a:lnSpc>
                <a:spcPct val="110000"/>
              </a:lnSpc>
              <a:spcBef>
                <a:spcPts val="0"/>
              </a:spcBef>
              <a:spcAft>
                <a:spcPts val="1200"/>
              </a:spcAft>
              <a:buNone/>
            </a:pPr>
            <a:r>
              <a:rPr lang="en-US" sz="2000" dirty="0">
                <a:effectLst/>
                <a:latin typeface="Candara" panose="020E0502030303020204" pitchFamily="34" charset="0"/>
                <a:ea typeface="Times New Roman" panose="02020603050405020304" pitchFamily="18" charset="0"/>
              </a:rPr>
              <a:t> “Instead, you ought to say, “If it is the Lord’s will, we will live and do this or that.” </a:t>
            </a:r>
            <a:br>
              <a:rPr lang="en-US" sz="2000" dirty="0">
                <a:effectLst/>
                <a:latin typeface="Candara" panose="020E0502030303020204" pitchFamily="34" charset="0"/>
                <a:ea typeface="Times New Roman" panose="02020603050405020304" pitchFamily="18" charset="0"/>
              </a:rPr>
            </a:br>
            <a:r>
              <a:rPr lang="en-US" sz="2000" dirty="0">
                <a:effectLst/>
                <a:latin typeface="Candara" panose="020E0502030303020204" pitchFamily="34" charset="0"/>
                <a:ea typeface="Times New Roman" panose="02020603050405020304" pitchFamily="18" charset="0"/>
              </a:rPr>
              <a:t>(James 4:15)</a:t>
            </a:r>
          </a:p>
        </p:txBody>
      </p:sp>
    </p:spTree>
    <p:extLst>
      <p:ext uri="{BB962C8B-B14F-4D97-AF65-F5344CB8AC3E}">
        <p14:creationId xmlns:p14="http://schemas.microsoft.com/office/powerpoint/2010/main" val="194867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We Trust, God Blesses</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rmAutofit fontScale="62500" lnSpcReduction="20000"/>
          </a:bodyPr>
          <a:lstStyle/>
          <a:p>
            <a:pPr marL="514350" marR="0" lvl="0" indent="-514350">
              <a:lnSpc>
                <a:spcPct val="120000"/>
              </a:lnSpc>
              <a:spcBef>
                <a:spcPts val="905"/>
              </a:spcBef>
              <a:spcAft>
                <a:spcPts val="1200"/>
              </a:spcAft>
              <a:buFont typeface="+mj-lt"/>
              <a:buAutoNum type="arabicPeriod" startAt="5"/>
            </a:pPr>
            <a:r>
              <a:rPr lang="en-US" sz="3500" dirty="0">
                <a:effectLst/>
                <a:ea typeface="Times New Roman" panose="02020603050405020304" pitchFamily="18" charset="0"/>
                <a:cs typeface="Calibri" panose="020F0502020204030204" pitchFamily="34" charset="0"/>
              </a:rPr>
              <a:t>As we plan, we are guided by God’s Word, and we make use of our reason and logic. Based on the passages below, what encouragement does God give us as we make our personal and congregational plans?  </a:t>
            </a:r>
          </a:p>
          <a:p>
            <a:pPr marL="0" marR="0" lvl="0" indent="0">
              <a:lnSpc>
                <a:spcPct val="120000"/>
              </a:lnSpc>
              <a:spcBef>
                <a:spcPts val="905"/>
              </a:spcBef>
              <a:spcAft>
                <a:spcPts val="1200"/>
              </a:spcAft>
              <a:buNone/>
            </a:pPr>
            <a:r>
              <a:rPr lang="en-US" sz="2600" dirty="0">
                <a:effectLst/>
                <a:ea typeface="Times New Roman" panose="02020603050405020304" pitchFamily="18" charset="0"/>
                <a:cs typeface="Calibri" panose="020F0502020204030204" pitchFamily="34" charset="0"/>
              </a:rPr>
              <a:t>“Trust I the LORD with all your heart and lean not on your own understanding; in all your ways submit to him, and he will make your paths straight.” (Proverbs 3:5-6)</a:t>
            </a:r>
          </a:p>
          <a:p>
            <a:pPr marL="0" marR="0" lvl="0" indent="0">
              <a:lnSpc>
                <a:spcPct val="120000"/>
              </a:lnSpc>
              <a:spcBef>
                <a:spcPts val="905"/>
              </a:spcBef>
              <a:spcAft>
                <a:spcPts val="1200"/>
              </a:spcAft>
              <a:buNone/>
            </a:pPr>
            <a:r>
              <a:rPr lang="en-US" sz="2600" dirty="0">
                <a:effectLst/>
                <a:ea typeface="Times New Roman" panose="02020603050405020304" pitchFamily="18" charset="0"/>
                <a:cs typeface="Calibri" panose="020F0502020204030204" pitchFamily="34" charset="0"/>
              </a:rPr>
              <a:t>“Seek first his kingdom and his righteousness, and all these things will be given to you as well. Therefore do not worry about tomorrow, for tomorrow will worry about itself. Each day has enough trouble of its own.” (Matthew 6:33-34)</a:t>
            </a:r>
          </a:p>
          <a:p>
            <a:pPr marL="0" marR="0" lvl="0" indent="0">
              <a:lnSpc>
                <a:spcPct val="120000"/>
              </a:lnSpc>
              <a:spcBef>
                <a:spcPts val="905"/>
              </a:spcBef>
              <a:spcAft>
                <a:spcPts val="1200"/>
              </a:spcAft>
              <a:buNone/>
            </a:pPr>
            <a:r>
              <a:rPr lang="en-US" sz="2600" dirty="0">
                <a:effectLst/>
                <a:ea typeface="Times New Roman" panose="02020603050405020304" pitchFamily="18" charset="0"/>
                <a:cs typeface="Calibri" panose="020F0502020204030204" pitchFamily="34" charset="0"/>
              </a:rPr>
              <a:t>“Do not be anxious about anything, but in every situation, by prayer and petition, with thanksgiving, present your requests to God. And the peace of God, which transcends all understanding, will guard your hearts and your minds in Christ Jesus. Finally, brothers and sisters, whatever is true, whatever is noble, whatever is right, whatever is pure, whatever is lovely, whatever is admirable—if anything is excellent or praiseworthy—think about such things.” (Philippians 4:6-8)</a:t>
            </a:r>
          </a:p>
        </p:txBody>
      </p:sp>
    </p:spTree>
    <p:extLst>
      <p:ext uri="{BB962C8B-B14F-4D97-AF65-F5344CB8AC3E}">
        <p14:creationId xmlns:p14="http://schemas.microsoft.com/office/powerpoint/2010/main" val="143242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Autofit/>
          </a:bodyPr>
          <a:lstStyle/>
          <a:p>
            <a:pPr marL="0" indent="0" algn="just">
              <a:lnSpc>
                <a:spcPct val="100000"/>
              </a:lnSpc>
              <a:spcBef>
                <a:spcPts val="0"/>
              </a:spcBef>
              <a:spcAft>
                <a:spcPts val="1300"/>
              </a:spcAft>
              <a:buNone/>
            </a:pPr>
            <a:r>
              <a:rPr lang="en-US" sz="2200" dirty="0">
                <a:effectLst/>
                <a:latin typeface="Candara" panose="020E0502030303020204" pitchFamily="34" charset="0"/>
                <a:ea typeface="Times New Roman" panose="02020603050405020304" pitchFamily="18" charset="0"/>
              </a:rPr>
              <a:t>Planning helps us clarify where we want to go and keeps us focused on what is most important. </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List three things you currently plan for in your personal life.</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Understanding the blessings of planning, come up with two things you would like to start planning for.</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Then share one of each of those things with your group.</a:t>
            </a:r>
          </a:p>
        </p:txBody>
      </p:sp>
    </p:spTree>
    <p:extLst>
      <p:ext uri="{BB962C8B-B14F-4D97-AF65-F5344CB8AC3E}">
        <p14:creationId xmlns:p14="http://schemas.microsoft.com/office/powerpoint/2010/main" val="143749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Autofit/>
          </a:bodyPr>
          <a:lstStyle/>
          <a:p>
            <a:pPr marL="0" indent="0" algn="just">
              <a:lnSpc>
                <a:spcPct val="100000"/>
              </a:lnSpc>
              <a:spcBef>
                <a:spcPts val="0"/>
              </a:spcBef>
              <a:spcAft>
                <a:spcPts val="1300"/>
              </a:spcAft>
              <a:buNone/>
            </a:pPr>
            <a:r>
              <a:rPr lang="en-US" sz="2200" dirty="0">
                <a:effectLst/>
                <a:latin typeface="Candara" panose="020E0502030303020204" pitchFamily="34" charset="0"/>
                <a:ea typeface="Times New Roman" panose="02020603050405020304" pitchFamily="18" charset="0"/>
              </a:rPr>
              <a:t>A common axiom in planning goes something like this: “We don’t need to plan the things we love to do, but we do need to plan the things we don’t like (or are hard to do!).” How is this true in your personal life? How is it true for a/your congregation?    </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 Think of one thing your church does well when it comes to planning.</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Think of one thing your church could improve on when it comes to planning.</a:t>
            </a:r>
          </a:p>
          <a:p>
            <a:pPr lvl="1" algn="just">
              <a:lnSpc>
                <a:spcPct val="100000"/>
              </a:lnSpc>
              <a:spcBef>
                <a:spcPts val="0"/>
              </a:spcBef>
              <a:spcAft>
                <a:spcPts val="1300"/>
              </a:spcAft>
            </a:pPr>
            <a:r>
              <a:rPr lang="en-US" sz="2000" b="1" dirty="0">
                <a:effectLst/>
                <a:latin typeface="Candara" panose="020E0502030303020204" pitchFamily="34" charset="0"/>
                <a:ea typeface="Times New Roman" panose="02020603050405020304" pitchFamily="18" charset="0"/>
              </a:rPr>
              <a:t>What is the next step to get there?</a:t>
            </a:r>
          </a:p>
        </p:txBody>
      </p:sp>
    </p:spTree>
    <p:extLst>
      <p:ext uri="{BB962C8B-B14F-4D97-AF65-F5344CB8AC3E}">
        <p14:creationId xmlns:p14="http://schemas.microsoft.com/office/powerpoint/2010/main" val="329980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Autofit/>
          </a:bodyPr>
          <a:lstStyle/>
          <a:p>
            <a:pPr marL="0" indent="0" algn="just">
              <a:lnSpc>
                <a:spcPct val="100000"/>
              </a:lnSpc>
              <a:spcBef>
                <a:spcPts val="0"/>
              </a:spcBef>
              <a:spcAft>
                <a:spcPts val="1300"/>
              </a:spcAft>
              <a:buNone/>
            </a:pPr>
            <a:r>
              <a:rPr lang="en-US" sz="2200" dirty="0">
                <a:effectLst/>
                <a:latin typeface="Candara" panose="020E0502030303020204" pitchFamily="34" charset="0"/>
                <a:ea typeface="Times New Roman" panose="02020603050405020304" pitchFamily="18" charset="0"/>
              </a:rPr>
              <a:t>Just because we plan, it does not mean that we will be blessed in the way we think we should be. Proverbs 19:21 says, “Many are the plans in a person’s heart, but it is the LORD’s purpose that prevails.” What a comfort because his way is always better than ours! Often, planners will talk about making “SMART” goals (</a:t>
            </a:r>
            <a:r>
              <a:rPr lang="en-US" sz="2200" b="1" u="sng" dirty="0">
                <a:effectLst/>
                <a:latin typeface="Candara" panose="020E0502030303020204" pitchFamily="34" charset="0"/>
                <a:ea typeface="Times New Roman" panose="02020603050405020304" pitchFamily="18" charset="0"/>
              </a:rPr>
              <a:t>S</a:t>
            </a:r>
            <a:r>
              <a:rPr lang="en-US" sz="2200" dirty="0">
                <a:effectLst/>
                <a:latin typeface="Candara" panose="020E0502030303020204" pitchFamily="34" charset="0"/>
                <a:ea typeface="Times New Roman" panose="02020603050405020304" pitchFamily="18" charset="0"/>
              </a:rPr>
              <a:t>pecific, </a:t>
            </a:r>
            <a:r>
              <a:rPr lang="en-US" sz="2200" b="1" u="sng" dirty="0">
                <a:effectLst/>
                <a:latin typeface="Candara" panose="020E0502030303020204" pitchFamily="34" charset="0"/>
                <a:ea typeface="Times New Roman" panose="02020603050405020304" pitchFamily="18" charset="0"/>
              </a:rPr>
              <a:t>M</a:t>
            </a:r>
            <a:r>
              <a:rPr lang="en-US" sz="2200" dirty="0">
                <a:effectLst/>
                <a:latin typeface="Candara" panose="020E0502030303020204" pitchFamily="34" charset="0"/>
                <a:ea typeface="Times New Roman" panose="02020603050405020304" pitchFamily="18" charset="0"/>
              </a:rPr>
              <a:t>easurable, </a:t>
            </a:r>
            <a:r>
              <a:rPr lang="en-US" sz="2200" b="1" u="sng" dirty="0">
                <a:effectLst/>
                <a:latin typeface="Candara" panose="020E0502030303020204" pitchFamily="34" charset="0"/>
                <a:ea typeface="Times New Roman" panose="02020603050405020304" pitchFamily="18" charset="0"/>
              </a:rPr>
              <a:t>A</a:t>
            </a:r>
            <a:r>
              <a:rPr lang="en-US" sz="2200" dirty="0">
                <a:effectLst/>
                <a:latin typeface="Candara" panose="020E0502030303020204" pitchFamily="34" charset="0"/>
                <a:ea typeface="Times New Roman" panose="02020603050405020304" pitchFamily="18" charset="0"/>
              </a:rPr>
              <a:t>chievable, </a:t>
            </a:r>
            <a:r>
              <a:rPr lang="en-US" sz="2200" b="1" u="sng" dirty="0">
                <a:effectLst/>
                <a:latin typeface="Candara" panose="020E0502030303020204" pitchFamily="34" charset="0"/>
                <a:ea typeface="Times New Roman" panose="02020603050405020304" pitchFamily="18" charset="0"/>
              </a:rPr>
              <a:t>R</a:t>
            </a:r>
            <a:r>
              <a:rPr lang="en-US" sz="2200" dirty="0">
                <a:effectLst/>
                <a:latin typeface="Candara" panose="020E0502030303020204" pitchFamily="34" charset="0"/>
                <a:ea typeface="Times New Roman" panose="02020603050405020304" pitchFamily="18" charset="0"/>
              </a:rPr>
              <a:t>elevant, </a:t>
            </a:r>
            <a:r>
              <a:rPr lang="en-US" sz="2200" b="1" u="sng" dirty="0">
                <a:effectLst/>
                <a:latin typeface="Candara" panose="020E0502030303020204" pitchFamily="34" charset="0"/>
                <a:ea typeface="Times New Roman" panose="02020603050405020304" pitchFamily="18" charset="0"/>
              </a:rPr>
              <a:t>T</a:t>
            </a:r>
            <a:r>
              <a:rPr lang="en-US" sz="2200" dirty="0">
                <a:effectLst/>
                <a:latin typeface="Candara" panose="020E0502030303020204" pitchFamily="34" charset="0"/>
                <a:ea typeface="Times New Roman" panose="02020603050405020304" pitchFamily="18" charset="0"/>
              </a:rPr>
              <a:t>imed). Those are things we can do and God blesses us as he sees fit. We don’t dictate to him what the results should be. Now, dream a little!</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What is one thing you wish for your congregation in the future? (i.e., what God controls)</a:t>
            </a:r>
          </a:p>
          <a:p>
            <a:pPr lvl="1" algn="just">
              <a:lnSpc>
                <a:spcPct val="100000"/>
              </a:lnSpc>
              <a:spcBef>
                <a:spcPts val="0"/>
              </a:spcBef>
              <a:spcAft>
                <a:spcPts val="1300"/>
              </a:spcAft>
            </a:pPr>
            <a:r>
              <a:rPr lang="en-US" sz="2000" dirty="0">
                <a:effectLst/>
                <a:latin typeface="Candara" panose="020E0502030303020204" pitchFamily="34" charset="0"/>
                <a:ea typeface="Times New Roman" panose="02020603050405020304" pitchFamily="18" charset="0"/>
              </a:rPr>
              <a:t>What is a “SMART” goal you can set to work toward that future? (i.e., what we control)</a:t>
            </a:r>
          </a:p>
        </p:txBody>
      </p:sp>
    </p:spTree>
    <p:extLst>
      <p:ext uri="{BB962C8B-B14F-4D97-AF65-F5344CB8AC3E}">
        <p14:creationId xmlns:p14="http://schemas.microsoft.com/office/powerpoint/2010/main" val="384114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915</Words>
  <Application>Microsoft Office PowerPoint</Application>
  <PresentationFormat>Widescreen</PresentationFormat>
  <Paragraphs>52</Paragraphs>
  <Slides>10</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Candara</vt:lpstr>
      <vt:lpstr>Office Theme</vt:lpstr>
      <vt:lpstr>Custom Design</vt:lpstr>
      <vt:lpstr>1_Custom Design</vt:lpstr>
      <vt:lpstr>PowerPoint Presentation</vt:lpstr>
      <vt:lpstr>A Time for Everything</vt:lpstr>
      <vt:lpstr>Introductory Activity</vt:lpstr>
      <vt:lpstr>God Plans, So We Plan </vt:lpstr>
      <vt:lpstr>We Plan, Trusting God</vt:lpstr>
      <vt:lpstr>We Trust, God Blesses</vt:lpstr>
      <vt:lpstr>Group Discussion</vt:lpstr>
      <vt:lpstr>Group Discussion</vt:lpstr>
      <vt:lpstr>Group Discussion</vt:lpstr>
      <vt:lpstr>Closing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Laura Schulz</cp:lastModifiedBy>
  <cp:revision>29</cp:revision>
  <dcterms:created xsi:type="dcterms:W3CDTF">2023-03-13T13:44:47Z</dcterms:created>
  <dcterms:modified xsi:type="dcterms:W3CDTF">2023-06-02T15:02:16Z</dcterms:modified>
</cp:coreProperties>
</file>