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Lst>
  <p:handoutMasterIdLst>
    <p:handoutMasterId r:id="rId14"/>
  </p:handoutMasterIdLst>
  <p:sldIdLst>
    <p:sldId id="256" r:id="rId4"/>
    <p:sldId id="257" r:id="rId5"/>
    <p:sldId id="258" r:id="rId6"/>
    <p:sldId id="263" r:id="rId7"/>
    <p:sldId id="264" r:id="rId8"/>
    <p:sldId id="266" r:id="rId9"/>
    <p:sldId id="272" r:id="rId10"/>
    <p:sldId id="267" r:id="rId11"/>
    <p:sldId id="26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F38"/>
    <a:srgbClr val="F6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p:restoredTop sz="94662"/>
  </p:normalViewPr>
  <p:slideViewPr>
    <p:cSldViewPr snapToGrid="0">
      <p:cViewPr varScale="1">
        <p:scale>
          <a:sx n="71" d="100"/>
          <a:sy n="71" d="100"/>
        </p:scale>
        <p:origin x="858" y="7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84C444-DF79-7681-CD0A-933A090715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A8247A-CABA-615A-BE17-1A2B903D31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DD4FAC-FF44-D64B-A1FB-831550C1672E}" type="datetimeFigureOut">
              <a:rPr lang="en-US" smtClean="0"/>
              <a:t>6/2/2023</a:t>
            </a:fld>
            <a:endParaRPr lang="en-US"/>
          </a:p>
        </p:txBody>
      </p:sp>
      <p:sp>
        <p:nvSpPr>
          <p:cNvPr id="4" name="Footer Placeholder 3">
            <a:extLst>
              <a:ext uri="{FF2B5EF4-FFF2-40B4-BE49-F238E27FC236}">
                <a16:creationId xmlns:a16="http://schemas.microsoft.com/office/drawing/2014/main" id="{B5B0890E-5F8B-1B62-C6BD-850A7DAB2E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52DE6B-D711-BAD0-67C9-DC0FFE08F2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4192EA-8E93-8A43-B3CE-66A9CAE625F0}" type="slidenum">
              <a:rPr lang="en-US" smtClean="0"/>
              <a:t>‹#›</a:t>
            </a:fld>
            <a:endParaRPr lang="en-US"/>
          </a:p>
        </p:txBody>
      </p:sp>
    </p:spTree>
    <p:extLst>
      <p:ext uri="{BB962C8B-B14F-4D97-AF65-F5344CB8AC3E}">
        <p14:creationId xmlns:p14="http://schemas.microsoft.com/office/powerpoint/2010/main" val="18866751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4B18-0B67-0E8B-0C88-59F8D09264CC}"/>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1819E37E-1485-8A11-B1F8-4524BD24972C}"/>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E156E0-9B28-7070-D53C-4AAEED01601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7B3EAFE6-6B32-8A2F-AA37-D1794D36E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05651-7CA6-9172-BB13-F95823319C8C}"/>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364546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405209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24863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072F38"/>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17259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30130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072F38"/>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072F3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7729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072F3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49808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49001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12430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8E5D-F032-9ECF-09BD-B2491B232AAA}"/>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5E6D60F-861E-E4C6-10E1-E3F54E463800}"/>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773669-D468-5615-51A5-672DD25C8C73}"/>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A38A022-38FF-87FB-3B77-947A5F428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90A44-A86B-F87A-9D25-5B71EB98B4E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214515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8920-F790-194B-4B90-017396F59FB9}"/>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655209-F078-C9F8-686C-7ADECB9021F6}"/>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E0EB9-8E46-B91A-FDA5-00B20F9F484B}"/>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3D76E2A-A517-DB3A-A9BA-E97992845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8BF94-8320-95A4-CA9B-8C2CC0A30F01}"/>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137309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53E2-8AC0-BAF5-4AC1-20994CE8AEBF}"/>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F544FCC9-90D7-16A8-2844-AE264C60645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4" name="Footer Placeholder 3">
            <a:extLst>
              <a:ext uri="{FF2B5EF4-FFF2-40B4-BE49-F238E27FC236}">
                <a16:creationId xmlns:a16="http://schemas.microsoft.com/office/drawing/2014/main" id="{10A3A0F4-A00F-EF99-E86A-F5DE12B0CE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E1FB1-ABB0-6B9B-1A37-F8005AEDDF45}"/>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40640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1A7C5-E829-CFF6-09B4-094FDDBCAA44}"/>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3" name="Footer Placeholder 2">
            <a:extLst>
              <a:ext uri="{FF2B5EF4-FFF2-40B4-BE49-F238E27FC236}">
                <a16:creationId xmlns:a16="http://schemas.microsoft.com/office/drawing/2014/main" id="{C9CEDB39-1BF6-04C0-7B71-6A23C5C2B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5E0BE-E0CC-4839-76EC-E749CD00B6F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92222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9460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6120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34647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37915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289F4-59DF-C68C-D708-93C1DEEA0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1F315-7F5A-DFB2-E67D-1903499BE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C4E94-BAE8-617F-4BEA-4407B528D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3686E77B-0244-44DB-F628-8B4D7B81B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F7731-5297-7D7A-4EA6-0FDF3FC92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E9DE-08FE-884C-A85D-3E507767F05C}" type="slidenum">
              <a:rPr lang="en-US" smtClean="0"/>
              <a:t>‹#›</a:t>
            </a:fld>
            <a:endParaRPr lang="en-US"/>
          </a:p>
        </p:txBody>
      </p:sp>
      <p:pic>
        <p:nvPicPr>
          <p:cNvPr id="8" name="Picture 7" descr="A picture containing text, nature, night sky&#10;&#10;Description automatically generated">
            <a:extLst>
              <a:ext uri="{FF2B5EF4-FFF2-40B4-BE49-F238E27FC236}">
                <a16:creationId xmlns:a16="http://schemas.microsoft.com/office/drawing/2014/main" id="{9A8CA05F-6C08-5CF8-E0C9-08374B4FC058}"/>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46306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A2D0BBC-7567-1116-0BCE-ECADA6092146}"/>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23395931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a:extLst>
              <a:ext uri="{FF2B5EF4-FFF2-40B4-BE49-F238E27FC236}">
                <a16:creationId xmlns:a16="http://schemas.microsoft.com/office/drawing/2014/main" id="{9A2D0BBC-7567-1116-0BCE-ECADA6092146}"/>
              </a:ext>
            </a:extLst>
          </p:cNvPr>
          <p:cNvPicPr>
            <a:picLocks noChangeAspect="1"/>
          </p:cNvPicPr>
          <p:nvPr userDrawn="1"/>
        </p:nvPicPr>
        <p:blipFill>
          <a:blip r:embed="rId8"/>
          <a:srcRect/>
          <a:stretch/>
        </p:blipFill>
        <p:spPr>
          <a:xfrm>
            <a:off x="0" y="0"/>
            <a:ext cx="12192000" cy="6858000"/>
          </a:xfrm>
          <a:prstGeom prst="rect">
            <a:avLst/>
          </a:prstGeom>
        </p:spPr>
      </p:pic>
    </p:spTree>
    <p:extLst>
      <p:ext uri="{BB962C8B-B14F-4D97-AF65-F5344CB8AC3E}">
        <p14:creationId xmlns:p14="http://schemas.microsoft.com/office/powerpoint/2010/main" val="19492187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6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EDE3-EF08-4F53-C60B-E4AE7FC815E6}"/>
              </a:ext>
            </a:extLst>
          </p:cNvPr>
          <p:cNvSpPr>
            <a:spLocks noGrp="1"/>
          </p:cNvSpPr>
          <p:nvPr>
            <p:ph type="title"/>
          </p:nvPr>
        </p:nvSpPr>
        <p:spPr/>
        <p:txBody>
          <a:bodyPr/>
          <a:lstStyle/>
          <a:p>
            <a:r>
              <a:rPr lang="en-US" dirty="0"/>
              <a:t>Closing Activity</a:t>
            </a:r>
          </a:p>
        </p:txBody>
      </p:sp>
      <p:sp>
        <p:nvSpPr>
          <p:cNvPr id="3" name="Content Placeholder 2">
            <a:extLst>
              <a:ext uri="{FF2B5EF4-FFF2-40B4-BE49-F238E27FC236}">
                <a16:creationId xmlns:a16="http://schemas.microsoft.com/office/drawing/2014/main" id="{3D867AD6-395F-681C-9B0F-D7F8D74AB36E}"/>
              </a:ext>
            </a:extLst>
          </p:cNvPr>
          <p:cNvSpPr>
            <a:spLocks noGrp="1"/>
          </p:cNvSpPr>
          <p:nvPr>
            <p:ph idx="1"/>
          </p:nvPr>
        </p:nvSpPr>
        <p:spPr/>
        <p:txBody>
          <a:bodyPr>
            <a:noAutofit/>
          </a:bodyPr>
          <a:lstStyle/>
          <a:p>
            <a:pPr marL="0" indent="0">
              <a:lnSpc>
                <a:spcPct val="100000"/>
              </a:lnSpc>
              <a:buNone/>
            </a:pPr>
            <a:r>
              <a:rPr lang="en-US" sz="3600" b="1" dirty="0"/>
              <a:t>What will they say?</a:t>
            </a:r>
          </a:p>
          <a:p>
            <a:pPr marL="0" indent="0">
              <a:lnSpc>
                <a:spcPct val="100000"/>
              </a:lnSpc>
              <a:buNone/>
            </a:pPr>
            <a:r>
              <a:rPr lang="en-US" dirty="0"/>
              <a:t>In the introductory activity, we thought about what people might say about our lives after we die. Much of our life as Christians is lived among the body of Christ, in a local congregation. Share some things that a Christian might want people to say after he or she leaves an earthly congregation through death.</a:t>
            </a:r>
          </a:p>
        </p:txBody>
      </p:sp>
    </p:spTree>
    <p:extLst>
      <p:ext uri="{BB962C8B-B14F-4D97-AF65-F5344CB8AC3E}">
        <p14:creationId xmlns:p14="http://schemas.microsoft.com/office/powerpoint/2010/main" val="173983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9E8136-E5B5-298D-E2D6-07D8BFCA2CF9}"/>
              </a:ext>
            </a:extLst>
          </p:cNvPr>
          <p:cNvSpPr>
            <a:spLocks noGrp="1"/>
          </p:cNvSpPr>
          <p:nvPr>
            <p:ph type="ctrTitle"/>
          </p:nvPr>
        </p:nvSpPr>
        <p:spPr/>
        <p:txBody>
          <a:bodyPr/>
          <a:lstStyle/>
          <a:p>
            <a:r>
              <a:rPr lang="en-US" dirty="0"/>
              <a:t>A Time for Everything</a:t>
            </a:r>
          </a:p>
        </p:txBody>
      </p:sp>
      <p:sp>
        <p:nvSpPr>
          <p:cNvPr id="8" name="Subtitle 7">
            <a:extLst>
              <a:ext uri="{FF2B5EF4-FFF2-40B4-BE49-F238E27FC236}">
                <a16:creationId xmlns:a16="http://schemas.microsoft.com/office/drawing/2014/main" id="{940834B0-3DF5-D7FD-3480-54792E7EE9C4}"/>
              </a:ext>
            </a:extLst>
          </p:cNvPr>
          <p:cNvSpPr>
            <a:spLocks noGrp="1"/>
          </p:cNvSpPr>
          <p:nvPr>
            <p:ph type="subTitle" idx="1"/>
          </p:nvPr>
        </p:nvSpPr>
        <p:spPr/>
        <p:txBody>
          <a:bodyPr>
            <a:normAutofit/>
          </a:bodyPr>
          <a:lstStyle/>
          <a:p>
            <a:r>
              <a:rPr lang="en-US" sz="3200" dirty="0"/>
              <a:t>Lesson 2 – A Time for Perspective</a:t>
            </a:r>
          </a:p>
        </p:txBody>
      </p:sp>
    </p:spTree>
    <p:extLst>
      <p:ext uri="{BB962C8B-B14F-4D97-AF65-F5344CB8AC3E}">
        <p14:creationId xmlns:p14="http://schemas.microsoft.com/office/powerpoint/2010/main" val="314754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61F-2B3F-0A63-F8F0-8D9FED2151EF}"/>
              </a:ext>
            </a:extLst>
          </p:cNvPr>
          <p:cNvSpPr>
            <a:spLocks noGrp="1"/>
          </p:cNvSpPr>
          <p:nvPr>
            <p:ph type="title"/>
          </p:nvPr>
        </p:nvSpPr>
        <p:spPr/>
        <p:txBody>
          <a:bodyPr/>
          <a:lstStyle/>
          <a:p>
            <a:r>
              <a:rPr lang="en-US" dirty="0"/>
              <a:t>Introductory Activity</a:t>
            </a:r>
          </a:p>
        </p:txBody>
      </p:sp>
      <p:sp>
        <p:nvSpPr>
          <p:cNvPr id="3" name="Content Placeholder 2">
            <a:extLst>
              <a:ext uri="{FF2B5EF4-FFF2-40B4-BE49-F238E27FC236}">
                <a16:creationId xmlns:a16="http://schemas.microsoft.com/office/drawing/2014/main" id="{76F8923F-538D-E0AF-925A-FD5B8F6ACA82}"/>
              </a:ext>
            </a:extLst>
          </p:cNvPr>
          <p:cNvSpPr>
            <a:spLocks noGrp="1"/>
          </p:cNvSpPr>
          <p:nvPr>
            <p:ph idx="1"/>
          </p:nvPr>
        </p:nvSpPr>
        <p:spPr/>
        <p:txBody>
          <a:bodyPr>
            <a:noAutofit/>
          </a:bodyPr>
          <a:lstStyle/>
          <a:p>
            <a:pPr marL="0" marR="0" lvl="0" indent="0">
              <a:lnSpc>
                <a:spcPct val="100000"/>
              </a:lnSpc>
              <a:spcBef>
                <a:spcPts val="0"/>
              </a:spcBef>
              <a:spcAft>
                <a:spcPts val="300"/>
              </a:spcAft>
              <a:buNone/>
            </a:pPr>
            <a:r>
              <a:rPr lang="en-US" sz="3600" b="1" dirty="0">
                <a:effectLst/>
                <a:ea typeface="Times New Roman" panose="02020603050405020304" pitchFamily="18" charset="0"/>
              </a:rPr>
              <a:t>What will they say?</a:t>
            </a:r>
          </a:p>
          <a:p>
            <a:pPr marL="0" marR="0" lvl="0" indent="0">
              <a:lnSpc>
                <a:spcPct val="100000"/>
              </a:lnSpc>
              <a:spcBef>
                <a:spcPts val="0"/>
              </a:spcBef>
              <a:spcAft>
                <a:spcPts val="300"/>
              </a:spcAft>
              <a:buNone/>
            </a:pPr>
            <a:endParaRPr lang="en-US" sz="1000" dirty="0">
              <a:effectLst/>
              <a:ea typeface="Times New Roman" panose="02020603050405020304" pitchFamily="18" charset="0"/>
            </a:endParaRPr>
          </a:p>
          <a:p>
            <a:pPr marL="0" marR="0" lvl="0" indent="0">
              <a:lnSpc>
                <a:spcPct val="100000"/>
              </a:lnSpc>
              <a:spcBef>
                <a:spcPts val="0"/>
              </a:spcBef>
              <a:spcAft>
                <a:spcPts val="300"/>
              </a:spcAft>
              <a:buNone/>
            </a:pPr>
            <a:r>
              <a:rPr lang="en-US" dirty="0">
                <a:effectLst/>
                <a:ea typeface="Times New Roman" panose="02020603050405020304" pitchFamily="18" charset="0"/>
              </a:rPr>
              <a:t>A popular productivity guru tells people to imagine what people will say about you at your funeral. He says this gives you perspective as you make decisions on how to spend your life. Read the following words about two dead “kings,” and compare especially the words in bold. Which one of these “eulogies” do you think people would generally prefer at their funeral? </a:t>
            </a:r>
          </a:p>
        </p:txBody>
      </p:sp>
    </p:spTree>
    <p:extLst>
      <p:ext uri="{BB962C8B-B14F-4D97-AF65-F5344CB8AC3E}">
        <p14:creationId xmlns:p14="http://schemas.microsoft.com/office/powerpoint/2010/main" val="26187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Take Up Your Cross</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rmAutofit/>
          </a:bodyPr>
          <a:lstStyle/>
          <a:p>
            <a:pPr marL="342900" marR="0" lvl="0" indent="-342900">
              <a:lnSpc>
                <a:spcPct val="100000"/>
              </a:lnSpc>
              <a:spcBef>
                <a:spcPts val="0"/>
              </a:spcBef>
              <a:spcAft>
                <a:spcPts val="300"/>
              </a:spcAft>
              <a:buFont typeface="+mj-lt"/>
              <a:buAutoNum type="arabicPeriod"/>
            </a:pPr>
            <a:r>
              <a:rPr lang="en-US" dirty="0">
                <a:effectLst/>
                <a:latin typeface="Candara" panose="020E0502030303020204" pitchFamily="34" charset="0"/>
                <a:ea typeface="Times New Roman" panose="02020603050405020304" pitchFamily="18" charset="0"/>
              </a:rPr>
              <a:t>Read Mark 8:31-33. Describe the “concerns of God,” that Jesus has in mind as he looks ahead in his earthly life.</a:t>
            </a:r>
          </a:p>
          <a:p>
            <a:pPr marL="342900" marR="0" lvl="0" indent="-342900">
              <a:lnSpc>
                <a:spcPct val="100000"/>
              </a:lnSpc>
              <a:spcBef>
                <a:spcPts val="0"/>
              </a:spcBef>
              <a:spcAft>
                <a:spcPts val="300"/>
              </a:spcAft>
              <a:buFont typeface="+mj-lt"/>
              <a:buAutoNum type="arabicPeriod"/>
            </a:pPr>
            <a:endParaRPr lang="en-US" dirty="0">
              <a:effectLst/>
              <a:latin typeface="Candara" panose="020E0502030303020204" pitchFamily="34" charset="0"/>
              <a:ea typeface="Times New Roman" panose="02020603050405020304" pitchFamily="18" charset="0"/>
            </a:endParaRPr>
          </a:p>
          <a:p>
            <a:pPr marL="342900" marR="0" lvl="0" indent="-342900">
              <a:lnSpc>
                <a:spcPct val="100000"/>
              </a:lnSpc>
              <a:spcBef>
                <a:spcPts val="0"/>
              </a:spcBef>
              <a:spcAft>
                <a:spcPts val="300"/>
              </a:spcAft>
              <a:buFont typeface="+mj-lt"/>
              <a:buAutoNum type="arabicPeriod"/>
            </a:pPr>
            <a:endParaRPr lang="en-US" dirty="0">
              <a:effectLst/>
              <a:latin typeface="Candara" panose="020E0502030303020204" pitchFamily="34" charset="0"/>
              <a:ea typeface="Times New Roman" panose="02020603050405020304" pitchFamily="18" charset="0"/>
            </a:endParaRPr>
          </a:p>
          <a:p>
            <a:pPr marL="342900" marR="0" lvl="0" indent="-342900">
              <a:lnSpc>
                <a:spcPct val="100000"/>
              </a:lnSpc>
              <a:spcBef>
                <a:spcPts val="0"/>
              </a:spcBef>
              <a:spcAft>
                <a:spcPts val="300"/>
              </a:spcAft>
              <a:buFont typeface="+mj-lt"/>
              <a:buAutoNum type="arabicPeriod"/>
            </a:pPr>
            <a:r>
              <a:rPr lang="en-US" dirty="0">
                <a:effectLst/>
                <a:latin typeface="Candara" panose="020E0502030303020204" pitchFamily="34" charset="0"/>
                <a:ea typeface="Times New Roman" panose="02020603050405020304" pitchFamily="18" charset="0"/>
              </a:rPr>
              <a:t>What are the human concerns of Peter that led him to want to avoid God’s plan?</a:t>
            </a:r>
          </a:p>
          <a:p>
            <a:pPr marL="342900" marR="0" lvl="0" indent="-342900">
              <a:spcBef>
                <a:spcPts val="0"/>
              </a:spcBef>
              <a:spcAft>
                <a:spcPts val="300"/>
              </a:spcAft>
              <a:buFont typeface="+mj-lt"/>
              <a:buAutoNum type="arabicPeriod"/>
            </a:pPr>
            <a:endParaRPr lang="en-US"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32567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E96E-7185-5DE9-1A8D-DD2B66BCA547}"/>
              </a:ext>
            </a:extLst>
          </p:cNvPr>
          <p:cNvSpPr>
            <a:spLocks noGrp="1"/>
          </p:cNvSpPr>
          <p:nvPr>
            <p:ph type="title"/>
          </p:nvPr>
        </p:nvSpPr>
        <p:spPr/>
        <p:txBody>
          <a:bodyPr/>
          <a:lstStyle/>
          <a:p>
            <a:r>
              <a:rPr lang="en-US" dirty="0"/>
              <a:t>Take Up Your Cross</a:t>
            </a:r>
          </a:p>
        </p:txBody>
      </p:sp>
      <p:sp>
        <p:nvSpPr>
          <p:cNvPr id="3" name="Content Placeholder 2">
            <a:extLst>
              <a:ext uri="{FF2B5EF4-FFF2-40B4-BE49-F238E27FC236}">
                <a16:creationId xmlns:a16="http://schemas.microsoft.com/office/drawing/2014/main" id="{2E3610F0-E536-A3E0-6E36-11F12594A2D0}"/>
              </a:ext>
            </a:extLst>
          </p:cNvPr>
          <p:cNvSpPr>
            <a:spLocks noGrp="1"/>
          </p:cNvSpPr>
          <p:nvPr>
            <p:ph idx="1"/>
          </p:nvPr>
        </p:nvSpPr>
        <p:spPr/>
        <p:txBody>
          <a:bodyPr>
            <a:normAutofit lnSpcReduction="10000"/>
          </a:bodyPr>
          <a:lstStyle/>
          <a:p>
            <a:pPr marL="514350" marR="0" lvl="0" indent="-514350">
              <a:lnSpc>
                <a:spcPct val="110000"/>
              </a:lnSpc>
              <a:spcBef>
                <a:spcPts val="0"/>
              </a:spcBef>
              <a:spcAft>
                <a:spcPts val="300"/>
              </a:spcAft>
              <a:buFont typeface="+mj-lt"/>
              <a:buAutoNum type="arabicPeriod" startAt="3"/>
            </a:pPr>
            <a:r>
              <a:rPr lang="en-US" dirty="0">
                <a:effectLst/>
                <a:latin typeface="Candara" panose="020E0502030303020204" pitchFamily="34" charset="0"/>
                <a:ea typeface="Times New Roman" panose="02020603050405020304" pitchFamily="18" charset="0"/>
              </a:rPr>
              <a:t>Read Mark 8:34-38. Apply these verses to a person’s perspective on…</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Career</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 Singlehood/Marriage/Choice of Spouse</a:t>
            </a:r>
            <a:endParaRPr lang="en-US" dirty="0">
              <a:latin typeface="Candara" panose="020E0502030303020204" pitchFamily="34" charset="0"/>
              <a:ea typeface="Times New Roman" panose="02020603050405020304" pitchFamily="18" charset="0"/>
            </a:endParaRP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Children</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Sports</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Money</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Crippling/Terminal Illness</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Technology</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News/Shows</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Anything else?</a:t>
            </a:r>
          </a:p>
        </p:txBody>
      </p:sp>
    </p:spTree>
    <p:extLst>
      <p:ext uri="{BB962C8B-B14F-4D97-AF65-F5344CB8AC3E}">
        <p14:creationId xmlns:p14="http://schemas.microsoft.com/office/powerpoint/2010/main" val="194867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I’m but a Stranger Here… </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rmAutofit/>
          </a:bodyPr>
          <a:lstStyle/>
          <a:p>
            <a:pPr marL="457200" marR="0" lvl="0" indent="-457200">
              <a:lnSpc>
                <a:spcPct val="100000"/>
              </a:lnSpc>
              <a:spcBef>
                <a:spcPts val="905"/>
              </a:spcBef>
              <a:spcAft>
                <a:spcPts val="1200"/>
              </a:spcAft>
              <a:buFont typeface="+mj-lt"/>
              <a:buAutoNum type="arabicPeriod" startAt="4"/>
            </a:pPr>
            <a:r>
              <a:rPr lang="en-US" sz="2200" dirty="0">
                <a:effectLst/>
                <a:ea typeface="Times New Roman" panose="02020603050405020304" pitchFamily="18" charset="0"/>
                <a:cs typeface="Calibri" panose="020F0502020204030204" pitchFamily="34" charset="0"/>
              </a:rPr>
              <a:t>A well-loved hymn reads, “I’m but a stranger here, </a:t>
            </a:r>
            <a:r>
              <a:rPr lang="en-US" sz="2200" dirty="0" err="1">
                <a:effectLst/>
                <a:ea typeface="Times New Roman" panose="02020603050405020304" pitchFamily="18" charset="0"/>
                <a:cs typeface="Calibri" panose="020F0502020204030204" pitchFamily="34" charset="0"/>
              </a:rPr>
              <a:t>heav’n</a:t>
            </a:r>
            <a:r>
              <a:rPr lang="en-US" sz="2200" dirty="0">
                <a:effectLst/>
                <a:ea typeface="Times New Roman" panose="02020603050405020304" pitchFamily="18" charset="0"/>
                <a:cs typeface="Calibri" panose="020F0502020204030204" pitchFamily="34" charset="0"/>
              </a:rPr>
              <a:t> is my home…” Hebrews 13:14 says, “For here we do not have an enduring city, but we are looking for the city that is to come.”1 Peter 1:17 says, “Since you call on a Father who judges each person’s work impartially, live out your time as foreigners here in reverent fear.” </a:t>
            </a:r>
          </a:p>
          <a:p>
            <a:pPr marL="800100" lvl="1" indent="-342900">
              <a:lnSpc>
                <a:spcPct val="100000"/>
              </a:lnSpc>
              <a:spcBef>
                <a:spcPts val="905"/>
              </a:spcBef>
              <a:spcAft>
                <a:spcPts val="1200"/>
              </a:spcAft>
              <a:buFont typeface="+mj-lt"/>
              <a:buAutoNum type="alphaLcParenR"/>
            </a:pPr>
            <a:r>
              <a:rPr lang="en-US" sz="2000" dirty="0">
                <a:effectLst/>
                <a:ea typeface="Times New Roman" panose="02020603050405020304" pitchFamily="18" charset="0"/>
                <a:cs typeface="Calibri" panose="020F0502020204030204" pitchFamily="34" charset="0"/>
              </a:rPr>
              <a:t>Describe the difference in how you treat a friend’s guest room where you are staying for two nights and how you treat your own room at home. </a:t>
            </a:r>
          </a:p>
          <a:p>
            <a:pPr marL="800100" lvl="1" indent="-342900">
              <a:lnSpc>
                <a:spcPct val="100000"/>
              </a:lnSpc>
              <a:spcBef>
                <a:spcPts val="905"/>
              </a:spcBef>
              <a:spcAft>
                <a:spcPts val="1200"/>
              </a:spcAft>
              <a:buFont typeface="+mj-lt"/>
              <a:buAutoNum type="alphaLcParenR"/>
            </a:pPr>
            <a:r>
              <a:rPr lang="en-US" sz="2000" dirty="0">
                <a:effectLst/>
                <a:ea typeface="Times New Roman" panose="02020603050405020304" pitchFamily="18" charset="0"/>
                <a:cs typeface="Calibri" panose="020F0502020204030204" pitchFamily="34" charset="0"/>
              </a:rPr>
              <a:t>Describe the difference between treating this world as a guest room or as your permanent home.</a:t>
            </a:r>
          </a:p>
        </p:txBody>
      </p:sp>
    </p:spTree>
    <p:extLst>
      <p:ext uri="{BB962C8B-B14F-4D97-AF65-F5344CB8AC3E}">
        <p14:creationId xmlns:p14="http://schemas.microsoft.com/office/powerpoint/2010/main" val="143242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I’m but a Stranger Here… </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rmAutofit/>
          </a:bodyPr>
          <a:lstStyle/>
          <a:p>
            <a:pPr marL="457200" marR="0" lvl="0" indent="-457200">
              <a:lnSpc>
                <a:spcPct val="120000"/>
              </a:lnSpc>
              <a:spcBef>
                <a:spcPts val="0"/>
              </a:spcBef>
              <a:spcAft>
                <a:spcPts val="1200"/>
              </a:spcAft>
              <a:buFont typeface="+mj-lt"/>
              <a:buAutoNum type="arabicPeriod" startAt="5"/>
            </a:pPr>
            <a:r>
              <a:rPr lang="en-US" sz="2200" dirty="0">
                <a:effectLst/>
                <a:latin typeface="Candara" panose="020E0502030303020204" pitchFamily="34" charset="0"/>
                <a:ea typeface="Times New Roman" panose="02020603050405020304" pitchFamily="18" charset="0"/>
              </a:rPr>
              <a:t>Ruth is a great example of someone living as a foreigner. She was not from Israel; she was from the foreign nation of Moab. Yet she chose to live as a foreigner. </a:t>
            </a:r>
            <a:r>
              <a:rPr lang="en-US" sz="2200" b="1" dirty="0">
                <a:effectLst/>
                <a:latin typeface="Candara" panose="020E0502030303020204" pitchFamily="34" charset="0"/>
                <a:ea typeface="Times New Roman" panose="02020603050405020304" pitchFamily="18" charset="0"/>
              </a:rPr>
              <a:t>Read Ruth 1:8-9, 11-13, and 16-18. Then answer the following questions.</a:t>
            </a:r>
            <a:endParaRPr lang="en-US" sz="2200" b="1" dirty="0">
              <a:latin typeface="Candara" panose="020E0502030303020204" pitchFamily="34" charset="0"/>
              <a:ea typeface="Times New Roman" panose="02020603050405020304" pitchFamily="18" charset="0"/>
            </a:endParaRPr>
          </a:p>
          <a:p>
            <a:pPr marL="914400" lvl="1" indent="-457200">
              <a:lnSpc>
                <a:spcPct val="120000"/>
              </a:lnSpc>
              <a:spcBef>
                <a:spcPts val="0"/>
              </a:spcBef>
              <a:spcAft>
                <a:spcPts val="1200"/>
              </a:spcAft>
              <a:buFont typeface="+mj-lt"/>
              <a:buAutoNum type="alphaLcParenR"/>
            </a:pPr>
            <a:r>
              <a:rPr lang="en-US" sz="2000" dirty="0">
                <a:effectLst/>
                <a:latin typeface="Candara" panose="020E0502030303020204" pitchFamily="34" charset="0"/>
                <a:ea typeface="Times New Roman" panose="02020603050405020304" pitchFamily="18" charset="0"/>
              </a:rPr>
              <a:t>Identify earthly reasons Naomi had to urge Ruth to go back to her homeland?</a:t>
            </a:r>
          </a:p>
          <a:p>
            <a:pPr marL="914400" lvl="1" indent="-457200">
              <a:lnSpc>
                <a:spcPct val="120000"/>
              </a:lnSpc>
              <a:spcBef>
                <a:spcPts val="0"/>
              </a:spcBef>
              <a:spcAft>
                <a:spcPts val="1200"/>
              </a:spcAft>
              <a:buFont typeface="+mj-lt"/>
              <a:buAutoNum type="alphaLcParenR"/>
            </a:pPr>
            <a:r>
              <a:rPr lang="en-US" sz="2000" dirty="0">
                <a:effectLst/>
                <a:latin typeface="Candara" panose="020E0502030303020204" pitchFamily="34" charset="0"/>
                <a:ea typeface="Times New Roman" panose="02020603050405020304" pitchFamily="18" charset="0"/>
              </a:rPr>
              <a:t>Identify some earthly reasons people may have to life only for this life and not for God.</a:t>
            </a:r>
          </a:p>
          <a:p>
            <a:pPr marL="914400" lvl="1" indent="-457200">
              <a:lnSpc>
                <a:spcPct val="120000"/>
              </a:lnSpc>
              <a:spcBef>
                <a:spcPts val="0"/>
              </a:spcBef>
              <a:spcAft>
                <a:spcPts val="1200"/>
              </a:spcAft>
              <a:buFont typeface="+mj-lt"/>
              <a:buAutoNum type="alphaLcParenR"/>
            </a:pPr>
            <a:r>
              <a:rPr lang="en-US" sz="2000" dirty="0">
                <a:effectLst/>
                <a:latin typeface="Candara" panose="020E0502030303020204" pitchFamily="34" charset="0"/>
                <a:ea typeface="Times New Roman" panose="02020603050405020304" pitchFamily="18" charset="0"/>
              </a:rPr>
              <a:t>In your own words, what was Ruth’s motivation for choosing to live as a foreigner in Israel despite the earthly difficulty?</a:t>
            </a:r>
          </a:p>
        </p:txBody>
      </p:sp>
    </p:spTree>
    <p:extLst>
      <p:ext uri="{BB962C8B-B14F-4D97-AF65-F5344CB8AC3E}">
        <p14:creationId xmlns:p14="http://schemas.microsoft.com/office/powerpoint/2010/main" val="188473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I’m but a Stranger Here… </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rmAutofit/>
          </a:bodyPr>
          <a:lstStyle/>
          <a:p>
            <a:pPr marL="914400" lvl="1" indent="-457200">
              <a:lnSpc>
                <a:spcPct val="120000"/>
              </a:lnSpc>
              <a:spcBef>
                <a:spcPts val="0"/>
              </a:spcBef>
              <a:spcAft>
                <a:spcPts val="1200"/>
              </a:spcAft>
              <a:buFont typeface="+mj-lt"/>
              <a:buAutoNum type="alphaLcParenR" startAt="4"/>
            </a:pPr>
            <a:r>
              <a:rPr lang="en-US" sz="2000" dirty="0">
                <a:effectLst/>
                <a:latin typeface="Candara" panose="020E0502030303020204" pitchFamily="34" charset="0"/>
                <a:ea typeface="Times New Roman" panose="02020603050405020304" pitchFamily="18" charset="0"/>
              </a:rPr>
              <a:t>Reread Ruth 1:17 and think back to Mark 8:34-37 above. In your own words, what is the Christian’s motivation for living as a foreigner in this life despite the difficulty?</a:t>
            </a:r>
          </a:p>
          <a:p>
            <a:pPr marL="914400" lvl="1" indent="-457200">
              <a:lnSpc>
                <a:spcPct val="120000"/>
              </a:lnSpc>
              <a:spcBef>
                <a:spcPts val="0"/>
              </a:spcBef>
              <a:spcAft>
                <a:spcPts val="1200"/>
              </a:spcAft>
              <a:buFont typeface="+mj-lt"/>
              <a:buAutoNum type="alphaLcParenR" startAt="4"/>
            </a:pPr>
            <a:r>
              <a:rPr lang="en-US" sz="2000" dirty="0">
                <a:effectLst/>
                <a:latin typeface="Candara" panose="020E0502030303020204" pitchFamily="34" charset="0"/>
                <a:ea typeface="Times New Roman" panose="02020603050405020304" pitchFamily="18" charset="0"/>
              </a:rPr>
              <a:t>Ruth’s faith-filled perspective led her to treat Naomi with faithfulness and love. Read 1 Peter 1:18-23, especially verses 21 and 22. For what reasons does an eternal perspective help us “love one another deeply from the heart”?</a:t>
            </a:r>
          </a:p>
          <a:p>
            <a:pPr marL="914400" lvl="1" indent="-457200">
              <a:lnSpc>
                <a:spcPct val="120000"/>
              </a:lnSpc>
              <a:spcBef>
                <a:spcPts val="0"/>
              </a:spcBef>
              <a:spcAft>
                <a:spcPts val="1200"/>
              </a:spcAft>
              <a:buFont typeface="+mj-lt"/>
              <a:buAutoNum type="alphaLcParenR" startAt="4"/>
            </a:pPr>
            <a:r>
              <a:rPr lang="en-US" sz="2000" dirty="0">
                <a:effectLst/>
                <a:latin typeface="Candara" panose="020E0502030303020204" pitchFamily="34" charset="0"/>
                <a:ea typeface="Times New Roman" panose="02020603050405020304" pitchFamily="18" charset="0"/>
              </a:rPr>
              <a:t>Read Ruth 4:13-22. Identify the most important details of Ruth’s “eulogy.” Imagine how this portion of Scripture might look different if she had been focusing on human concerns in Ruth 1:17?</a:t>
            </a:r>
          </a:p>
        </p:txBody>
      </p:sp>
    </p:spTree>
    <p:extLst>
      <p:ext uri="{BB962C8B-B14F-4D97-AF65-F5344CB8AC3E}">
        <p14:creationId xmlns:p14="http://schemas.microsoft.com/office/powerpoint/2010/main" val="179598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Autofit/>
          </a:bodyPr>
          <a:lstStyle/>
          <a:p>
            <a:pPr marL="0" marR="0" lvl="0" indent="0">
              <a:lnSpc>
                <a:spcPct val="100000"/>
              </a:lnSpc>
              <a:spcBef>
                <a:spcPts val="0"/>
              </a:spcBef>
              <a:spcAft>
                <a:spcPts val="1200"/>
              </a:spcAft>
              <a:buNone/>
            </a:pPr>
            <a:r>
              <a:rPr lang="en-US" dirty="0">
                <a:effectLst/>
                <a:ea typeface="Times New Roman" panose="02020603050405020304" pitchFamily="18" charset="0"/>
                <a:cs typeface="Calibri" panose="020F0502020204030204" pitchFamily="34" charset="0"/>
              </a:rPr>
              <a:t>Read 2 Corinthians 4:15-18.</a:t>
            </a:r>
          </a:p>
          <a:p>
            <a:pPr>
              <a:lnSpc>
                <a:spcPct val="100000"/>
              </a:lnSpc>
              <a:spcBef>
                <a:spcPts val="0"/>
              </a:spcBef>
              <a:spcAft>
                <a:spcPts val="1200"/>
              </a:spcAft>
            </a:pPr>
            <a:r>
              <a:rPr lang="en-US" sz="2000" dirty="0">
                <a:effectLst/>
                <a:ea typeface="Times New Roman" panose="02020603050405020304" pitchFamily="18" charset="0"/>
                <a:cs typeface="Calibri" panose="020F0502020204030204" pitchFamily="34" charset="0"/>
              </a:rPr>
              <a:t>List at least five possible troubles in this life. Put a check by the ones that feel light and momentary when you’re going through them.</a:t>
            </a:r>
          </a:p>
          <a:p>
            <a:pPr>
              <a:lnSpc>
                <a:spcPct val="100000"/>
              </a:lnSpc>
              <a:spcBef>
                <a:spcPts val="0"/>
              </a:spcBef>
              <a:spcAft>
                <a:spcPts val="1200"/>
              </a:spcAft>
            </a:pPr>
            <a:r>
              <a:rPr lang="en-US" sz="2000" dirty="0">
                <a:effectLst/>
                <a:ea typeface="Times New Roman" panose="02020603050405020304" pitchFamily="18" charset="0"/>
                <a:cs typeface="Calibri" panose="020F0502020204030204" pitchFamily="34" charset="0"/>
              </a:rPr>
              <a:t>Circle the troubles that are light and momentary compared to the eternal glory waiting for us?</a:t>
            </a:r>
          </a:p>
          <a:p>
            <a:pPr>
              <a:lnSpc>
                <a:spcPct val="100000"/>
              </a:lnSpc>
              <a:spcBef>
                <a:spcPts val="0"/>
              </a:spcBef>
              <a:spcAft>
                <a:spcPts val="1200"/>
              </a:spcAft>
            </a:pPr>
            <a:r>
              <a:rPr lang="en-US" sz="2000" dirty="0">
                <a:effectLst/>
                <a:ea typeface="Times New Roman" panose="02020603050405020304" pitchFamily="18" charset="0"/>
                <a:cs typeface="Calibri" panose="020F0502020204030204" pitchFamily="34" charset="0"/>
              </a:rPr>
              <a:t>We can’t see the unseen. We can see troubles and toys and everything else that might distract us from heaven. Brainstorm ways Christians can keep their eyes fixed on the eternal things that are unseen.</a:t>
            </a:r>
          </a:p>
        </p:txBody>
      </p:sp>
    </p:spTree>
    <p:extLst>
      <p:ext uri="{BB962C8B-B14F-4D97-AF65-F5344CB8AC3E}">
        <p14:creationId xmlns:p14="http://schemas.microsoft.com/office/powerpoint/2010/main" val="1437499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685</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Candara</vt:lpstr>
      <vt:lpstr>Office Theme</vt:lpstr>
      <vt:lpstr>Custom Design</vt:lpstr>
      <vt:lpstr>1_Custom Design</vt:lpstr>
      <vt:lpstr>PowerPoint Presentation</vt:lpstr>
      <vt:lpstr>A Time for Everything</vt:lpstr>
      <vt:lpstr>Introductory Activity</vt:lpstr>
      <vt:lpstr>Take Up Your Cross</vt:lpstr>
      <vt:lpstr>Take Up Your Cross</vt:lpstr>
      <vt:lpstr>I’m but a Stranger Here… </vt:lpstr>
      <vt:lpstr>I’m but a Stranger Here… </vt:lpstr>
      <vt:lpstr>I’m but a Stranger Here… </vt:lpstr>
      <vt:lpstr>Group Discussion</vt:lpstr>
      <vt:lpstr>Closing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Laura Schulz</cp:lastModifiedBy>
  <cp:revision>24</cp:revision>
  <dcterms:created xsi:type="dcterms:W3CDTF">2023-03-13T13:44:47Z</dcterms:created>
  <dcterms:modified xsi:type="dcterms:W3CDTF">2023-06-02T14:51:58Z</dcterms:modified>
</cp:coreProperties>
</file>