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56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D2B9DBE-EFFB-4307-A9B5-0FCBA6E50D42}" type="datetimeFigureOut">
              <a:rPr lang="en-US" smtClean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F624-00BE-4BD1-8B61-097314065B2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73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9DBE-EFFB-4307-A9B5-0FCBA6E50D42}" type="datetimeFigureOut">
              <a:rPr lang="en-US" smtClean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F624-00BE-4BD1-8B61-097314065B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01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9DBE-EFFB-4307-A9B5-0FCBA6E50D42}" type="datetimeFigureOut">
              <a:rPr lang="en-US" smtClean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F624-00BE-4BD1-8B61-097314065B2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16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9DBE-EFFB-4307-A9B5-0FCBA6E50D42}" type="datetimeFigureOut">
              <a:rPr lang="en-US" smtClean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F624-00BE-4BD1-8B61-097314065B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25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9DBE-EFFB-4307-A9B5-0FCBA6E50D42}" type="datetimeFigureOut">
              <a:rPr lang="en-US" smtClean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F624-00BE-4BD1-8B61-097314065B2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776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9DBE-EFFB-4307-A9B5-0FCBA6E50D42}" type="datetimeFigureOut">
              <a:rPr lang="en-US" smtClean="0"/>
              <a:t>5/23/2018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F624-00BE-4BD1-8B61-097314065B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18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9DBE-EFFB-4307-A9B5-0FCBA6E50D42}" type="datetimeFigureOut">
              <a:rPr lang="en-US" smtClean="0"/>
              <a:t>5/23/2018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F624-00BE-4BD1-8B61-097314065B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98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9DBE-EFFB-4307-A9B5-0FCBA6E50D42}" type="datetimeFigureOut">
              <a:rPr lang="en-US" smtClean="0"/>
              <a:t>5/23/2018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F624-00BE-4BD1-8B61-097314065B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15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9DBE-EFFB-4307-A9B5-0FCBA6E50D42}" type="datetimeFigureOut">
              <a:rPr lang="en-US" smtClean="0"/>
              <a:t>5/23/2018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F624-00BE-4BD1-8B61-097314065B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92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9DBE-EFFB-4307-A9B5-0FCBA6E50D42}" type="datetimeFigureOut">
              <a:rPr lang="en-US" smtClean="0"/>
              <a:t>5/23/2018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F624-00BE-4BD1-8B61-097314065B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85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9DBE-EFFB-4307-A9B5-0FCBA6E50D42}" type="datetimeFigureOut">
              <a:rPr lang="en-US" smtClean="0"/>
              <a:t>5/23/2018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F624-00BE-4BD1-8B61-097314065B2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405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1D2B9DBE-EFFB-4307-A9B5-0FCBA6E50D42}" type="datetimeFigureOut">
              <a:rPr lang="en-US" smtClean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3560F624-00BE-4BD1-8B61-097314065B2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02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CA627-7B22-4199-9580-659C63B3D4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cap="smal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Mission of the Church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9631D0-D01A-46AF-9457-365A42A5DB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producing a congregational mission statement</a:t>
            </a:r>
          </a:p>
        </p:txBody>
      </p:sp>
    </p:spTree>
    <p:extLst>
      <p:ext uri="{BB962C8B-B14F-4D97-AF65-F5344CB8AC3E}">
        <p14:creationId xmlns:p14="http://schemas.microsoft.com/office/powerpoint/2010/main" val="126532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684A474-F91C-45B2-A8DC-E6A379847C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542705"/>
              </p:ext>
            </p:extLst>
          </p:nvPr>
        </p:nvGraphicFramePr>
        <p:xfrm>
          <a:off x="347959" y="609601"/>
          <a:ext cx="11401677" cy="594557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00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0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05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93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Task</a:t>
                      </a:r>
                      <a:endParaRPr lang="en-US" sz="32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Job</a:t>
                      </a:r>
                      <a:endParaRPr lang="en-US" sz="32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Mission</a:t>
                      </a:r>
                      <a:endParaRPr lang="en-US" sz="32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4610">
                <a:tc>
                  <a:txBody>
                    <a:bodyPr/>
                    <a:lstStyle/>
                    <a:p>
                      <a:pPr marL="342900" indent="-342900" algn="ctr">
                        <a:buFont typeface="Arial" pitchFamily="34" charset="0"/>
                        <a:buNone/>
                      </a:pPr>
                      <a:endParaRPr lang="en-US" sz="2800" i="0" dirty="0">
                        <a:latin typeface="Merriweather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en-US" sz="2800" i="0" dirty="0">
                        <a:latin typeface="Merriweather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en-US" sz="2800" i="0" dirty="0">
                        <a:latin typeface="Merriweather" panose="00000500000000000000" pitchFamily="50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5036">
                <a:tc>
                  <a:txBody>
                    <a:bodyPr/>
                    <a:lstStyle/>
                    <a:p>
                      <a:pPr marL="342900" indent="-342900" algn="ctr">
                        <a:buFont typeface="Arial" pitchFamily="34" charset="0"/>
                        <a:buNone/>
                      </a:pPr>
                      <a:endParaRPr lang="en-US" sz="2800" i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en-US" sz="2800" i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en-US" sz="2800" i="0" dirty="0">
                        <a:latin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7C97D2F1-1CED-42F8-A709-DA3ED50BC646}"/>
              </a:ext>
            </a:extLst>
          </p:cNvPr>
          <p:cNvGrpSpPr/>
          <p:nvPr/>
        </p:nvGrpSpPr>
        <p:grpSpPr>
          <a:xfrm>
            <a:off x="915064" y="2081357"/>
            <a:ext cx="2925877" cy="4279002"/>
            <a:chOff x="915064" y="2081357"/>
            <a:chExt cx="2925877" cy="4279002"/>
          </a:xfrm>
        </p:grpSpPr>
        <p:pic>
          <p:nvPicPr>
            <p:cNvPr id="4" name="Picture 2" descr="http://www.scottdrotar.com/wp-content/uploads/2014/03/taking-out-the-trash.jpg">
              <a:extLst>
                <a:ext uri="{FF2B5EF4-FFF2-40B4-BE49-F238E27FC236}">
                  <a16:creationId xmlns:a16="http://schemas.microsoft.com/office/drawing/2014/main" id="{CD89FB54-77F2-468C-B592-C4E4FC4C91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 l="22512"/>
            <a:stretch>
              <a:fillRect/>
            </a:stretch>
          </p:blipFill>
          <p:spPr bwMode="auto">
            <a:xfrm>
              <a:off x="915064" y="3815992"/>
              <a:ext cx="2925877" cy="254436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6CAB21D-FA6F-4B85-AD70-92E7D7A3E15A}"/>
                </a:ext>
              </a:extLst>
            </p:cNvPr>
            <p:cNvSpPr txBox="1"/>
            <p:nvPr/>
          </p:nvSpPr>
          <p:spPr>
            <a:xfrm>
              <a:off x="986759" y="2081357"/>
              <a:ext cx="24881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Merriweather" panose="00000500000000000000" pitchFamily="50" charset="0"/>
                </a:rPr>
                <a:t>A piece of work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B6FFB3B-5560-4DD1-ADD1-B331E8406E15}"/>
              </a:ext>
            </a:extLst>
          </p:cNvPr>
          <p:cNvGrpSpPr/>
          <p:nvPr/>
        </p:nvGrpSpPr>
        <p:grpSpPr>
          <a:xfrm>
            <a:off x="4364377" y="1841679"/>
            <a:ext cx="3508208" cy="4518680"/>
            <a:chOff x="4364377" y="1841679"/>
            <a:chExt cx="3508208" cy="4518680"/>
          </a:xfrm>
        </p:grpSpPr>
        <p:pic>
          <p:nvPicPr>
            <p:cNvPr id="7" name="Picture 4" descr="http://www.bestchoice.builders/wp-content/uploads/2014/12/construction-worker-blueprints.jpg">
              <a:extLst>
                <a:ext uri="{FF2B5EF4-FFF2-40B4-BE49-F238E27FC236}">
                  <a16:creationId xmlns:a16="http://schemas.microsoft.com/office/drawing/2014/main" id="{6ECFEC29-CA34-407F-B8F8-0BF80A1998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 l="32411"/>
            <a:stretch>
              <a:fillRect/>
            </a:stretch>
          </p:blipFill>
          <p:spPr bwMode="auto">
            <a:xfrm>
              <a:off x="4759473" y="3815992"/>
              <a:ext cx="2718015" cy="254436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2741AC4-4325-4E0E-88CD-F00C74317B77}"/>
                </a:ext>
              </a:extLst>
            </p:cNvPr>
            <p:cNvSpPr txBox="1"/>
            <p:nvPr/>
          </p:nvSpPr>
          <p:spPr>
            <a:xfrm>
              <a:off x="4364377" y="1841679"/>
              <a:ext cx="350820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Merriweather" panose="00000500000000000000" pitchFamily="50" charset="0"/>
                </a:rPr>
                <a:t>A collection of tasks that are done routinely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134826C-1257-4D9E-915A-4CA90B99CD9D}"/>
              </a:ext>
            </a:extLst>
          </p:cNvPr>
          <p:cNvGrpSpPr/>
          <p:nvPr/>
        </p:nvGrpSpPr>
        <p:grpSpPr>
          <a:xfrm>
            <a:off x="8131797" y="1841679"/>
            <a:ext cx="3508208" cy="4518680"/>
            <a:chOff x="8131797" y="1841679"/>
            <a:chExt cx="3508208" cy="4518680"/>
          </a:xfrm>
        </p:grpSpPr>
        <p:pic>
          <p:nvPicPr>
            <p:cNvPr id="10" name="Picture 6" descr="https://vickihorton7.wordpress.com/files/2009/11/qnu51b.jpg">
              <a:extLst>
                <a:ext uri="{FF2B5EF4-FFF2-40B4-BE49-F238E27FC236}">
                  <a16:creationId xmlns:a16="http://schemas.microsoft.com/office/drawing/2014/main" id="{E4F49D3C-E18B-48C4-8820-4DCE9E8BB9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 l="8081" r="24579"/>
            <a:stretch>
              <a:fillRect/>
            </a:stretch>
          </p:blipFill>
          <p:spPr bwMode="auto">
            <a:xfrm>
              <a:off x="8618097" y="3841434"/>
              <a:ext cx="2718015" cy="251892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EE08238-3FD9-4122-8A19-8D1B4EB732AB}"/>
                </a:ext>
              </a:extLst>
            </p:cNvPr>
            <p:cNvSpPr txBox="1"/>
            <p:nvPr/>
          </p:nvSpPr>
          <p:spPr>
            <a:xfrm>
              <a:off x="8131797" y="1841679"/>
              <a:ext cx="3508208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0" dirty="0">
                  <a:latin typeface="Merriweather" panose="00000500000000000000" pitchFamily="50" charset="0"/>
                </a:rPr>
                <a:t>An important task</a:t>
              </a:r>
              <a:r>
                <a:rPr lang="en-US" sz="2400" i="0" baseline="0" dirty="0">
                  <a:latin typeface="Merriweather" panose="00000500000000000000" pitchFamily="50" charset="0"/>
                </a:rPr>
                <a:t> or job that is allotted or assigned</a:t>
              </a:r>
              <a:endParaRPr lang="en-US" sz="2400" i="0" dirty="0">
                <a:latin typeface="Merriweather" panose="00000500000000000000" pitchFamily="50" charset="0"/>
              </a:endParaRPr>
            </a:p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997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E5340-FFB1-475E-864E-FA9EBC354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cap="none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Raison d’etre</a:t>
            </a:r>
            <a:br>
              <a:rPr lang="en-US" i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3200" i="1" cap="none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“the reason to be”</a:t>
            </a:r>
            <a:endParaRPr lang="en-US" i="1" cap="none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16" descr="https://thegrio.files.wordpress.com/2013/11/fried-chicken-16x91.jpg?w=650">
            <a:extLst>
              <a:ext uri="{FF2B5EF4-FFF2-40B4-BE49-F238E27FC236}">
                <a16:creationId xmlns:a16="http://schemas.microsoft.com/office/drawing/2014/main" id="{7E499DBE-E829-4D87-BFEB-F5AC0E272C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7385" r="7692"/>
          <a:stretch>
            <a:fillRect/>
          </a:stretch>
        </p:blipFill>
        <p:spPr bwMode="auto">
          <a:xfrm>
            <a:off x="1095375" y="2065682"/>
            <a:ext cx="4572000" cy="30314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14" descr="Bats">
            <a:extLst>
              <a:ext uri="{FF2B5EF4-FFF2-40B4-BE49-F238E27FC236}">
                <a16:creationId xmlns:a16="http://schemas.microsoft.com/office/drawing/2014/main" id="{9006B289-AB05-456A-8E7A-12DF63072A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2" y="3581399"/>
            <a:ext cx="4572000" cy="30449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3204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F7876-921C-4DFA-BBEE-50529E87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 1</a:t>
            </a:r>
            <a:br>
              <a:rPr lang="en-US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4000" b="1" cap="small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Concept of “Mission” in Scripture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C74CA-1BE1-4B4B-9D3F-0EFF68A61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604127" cy="4023360"/>
          </a:xfrm>
        </p:spPr>
        <p:txBody>
          <a:bodyPr>
            <a:normAutofit/>
          </a:bodyPr>
          <a:lstStyle/>
          <a:p>
            <a:pPr marL="461963" indent="-461963">
              <a:spcBef>
                <a:spcPts val="0"/>
              </a:spcBef>
              <a:spcAft>
                <a:spcPts val="3000"/>
              </a:spcAft>
              <a:buFont typeface="Wingdings" panose="05000000000000000000" pitchFamily="2" charset="2"/>
              <a:buChar char="v"/>
            </a:pPr>
            <a:r>
              <a:rPr lang="en-US" sz="2800" dirty="0">
                <a:latin typeface="Merriweather" panose="00000500000000000000" pitchFamily="50" charset="0"/>
              </a:rPr>
              <a:t>A mission is given from above.</a:t>
            </a:r>
          </a:p>
          <a:p>
            <a:pPr algn="r">
              <a:spcBef>
                <a:spcPts val="0"/>
              </a:spcBef>
              <a:spcAft>
                <a:spcPts val="5400"/>
              </a:spcAft>
              <a:buNone/>
            </a:pPr>
            <a:r>
              <a:rPr lang="en-US" sz="2800" i="1" dirty="0">
                <a:solidFill>
                  <a:schemeClr val="bg1">
                    <a:lumMod val="50000"/>
                  </a:schemeClr>
                </a:solidFill>
                <a:latin typeface="Merriweather" panose="00000500000000000000" pitchFamily="50" charset="0"/>
              </a:rPr>
              <a:t>It is never self-appointed.</a:t>
            </a:r>
          </a:p>
          <a:p>
            <a:pPr marL="461963" indent="-461963">
              <a:spcBef>
                <a:spcPts val="0"/>
              </a:spcBef>
              <a:spcAft>
                <a:spcPts val="3000"/>
              </a:spcAft>
              <a:buFont typeface="Wingdings" panose="05000000000000000000" pitchFamily="2" charset="2"/>
              <a:buChar char="v"/>
            </a:pPr>
            <a:r>
              <a:rPr lang="en-US" sz="2800" dirty="0">
                <a:latin typeface="Merriweather" panose="00000500000000000000" pitchFamily="50" charset="0"/>
              </a:rPr>
              <a:t>A mission statement focuses on the heart of the matter.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sz="2800" i="1" dirty="0">
                <a:latin typeface="Merriweather" panose="00000500000000000000" pitchFamily="50" charset="0"/>
              </a:rPr>
              <a:t>					</a:t>
            </a:r>
            <a:r>
              <a:rPr lang="en-US" sz="2800" i="1" dirty="0">
                <a:solidFill>
                  <a:schemeClr val="bg1">
                    <a:lumMod val="50000"/>
                  </a:schemeClr>
                </a:solidFill>
                <a:latin typeface="Merriweather" panose="00000500000000000000" pitchFamily="50" charset="0"/>
              </a:rPr>
              <a:t>It does not focus on the tasks and jobs that might help carry out that mission</a:t>
            </a:r>
            <a:r>
              <a:rPr lang="en-US" sz="2400" i="1" dirty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36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F7876-921C-4DFA-BBEE-50529E87D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1008730" cy="1499616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 2</a:t>
            </a:r>
            <a:br>
              <a:rPr lang="en-US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3600" b="1" cap="small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Mission Christ Has Given to the Church</a:t>
            </a:r>
            <a:endParaRPr lang="en-US" sz="4000" b="1" cap="small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C74CA-1BE1-4B4B-9D3F-0EFF68A61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7051723" cy="402336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3400" dirty="0">
                <a:latin typeface="Merriweather" panose="00000500000000000000" pitchFamily="50" charset="0"/>
              </a:rPr>
              <a:t>The “Great Commission” passages:</a:t>
            </a:r>
          </a:p>
          <a:p>
            <a:pPr marL="513461" lvl="1" indent="-339725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3000" dirty="0">
                <a:latin typeface="Merriweather" panose="00000500000000000000" pitchFamily="50" charset="0"/>
              </a:rPr>
              <a:t>Matthew 28:18-20</a:t>
            </a:r>
          </a:p>
          <a:p>
            <a:pPr marL="513461" lvl="1" indent="-339725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3000" dirty="0">
                <a:latin typeface="Merriweather" panose="00000500000000000000" pitchFamily="50" charset="0"/>
              </a:rPr>
              <a:t>Mark 16:15-16</a:t>
            </a:r>
          </a:p>
          <a:p>
            <a:pPr marL="513461" lvl="1" indent="-339725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3000" dirty="0">
                <a:latin typeface="Merriweather" panose="00000500000000000000" pitchFamily="50" charset="0"/>
              </a:rPr>
              <a:t>Luke 24:46-48</a:t>
            </a:r>
          </a:p>
          <a:p>
            <a:pPr marL="513461" lvl="1" indent="-339725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3000" dirty="0">
                <a:latin typeface="Merriweather" panose="00000500000000000000" pitchFamily="50" charset="0"/>
              </a:rPr>
              <a:t>Acts 1:8</a:t>
            </a:r>
          </a:p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3400" dirty="0">
                <a:latin typeface="Merriweather" panose="00000500000000000000" pitchFamily="50" charset="0"/>
              </a:rPr>
              <a:t>We pay especially attention to these because:</a:t>
            </a:r>
          </a:p>
          <a:p>
            <a:pPr marL="630936" lvl="1" indent="-4572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3000" dirty="0">
                <a:latin typeface="Merriweather" panose="00000500000000000000" pitchFamily="50" charset="0"/>
              </a:rPr>
              <a:t>They were given to all Jesus’ disciples, not just individuals.</a:t>
            </a:r>
          </a:p>
          <a:p>
            <a:pPr marL="630936" lvl="1" indent="-4572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3000" dirty="0">
                <a:latin typeface="Merriweather" panose="00000500000000000000" pitchFamily="50" charset="0"/>
              </a:rPr>
              <a:t>They were spoken by Jesus very shortly before he ascended.</a:t>
            </a:r>
          </a:p>
          <a:p>
            <a:endParaRPr lang="en-US" dirty="0"/>
          </a:p>
        </p:txBody>
      </p:sp>
      <p:pic>
        <p:nvPicPr>
          <p:cNvPr id="1026" name="Picture 2" descr="Image result for the great commission">
            <a:extLst>
              <a:ext uri="{FF2B5EF4-FFF2-40B4-BE49-F238E27FC236}">
                <a16:creationId xmlns:a16="http://schemas.microsoft.com/office/drawing/2014/main" id="{C6E1D02A-0ABF-4919-B74D-0B9F5FBC1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005" y="2172711"/>
            <a:ext cx="3859867" cy="20859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80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9AF6168-FA90-4D0E-8B47-7F3A9D3F7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082192"/>
              </p:ext>
            </p:extLst>
          </p:nvPr>
        </p:nvGraphicFramePr>
        <p:xfrm>
          <a:off x="334471" y="371558"/>
          <a:ext cx="11552728" cy="6276443"/>
        </p:xfrm>
        <a:graphic>
          <a:graphicData uri="http://schemas.openxmlformats.org/drawingml/2006/table">
            <a:tbl>
              <a:tblPr/>
              <a:tblGrid>
                <a:gridCol w="1497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3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3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38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38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3877">
                <a:tc gridSpan="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400" cap="small" dirty="0">
                          <a:solidFill>
                            <a:srgbClr val="000000"/>
                          </a:solidFill>
                          <a:latin typeface="Merriweather" panose="00000500000000000000" pitchFamily="50" charset="0"/>
                        </a:rPr>
                        <a:t>The Great Commission </a:t>
                      </a:r>
                      <a:endParaRPr lang="en-US" sz="3200" kern="1400" dirty="0">
                        <a:solidFill>
                          <a:srgbClr val="000000"/>
                        </a:solidFill>
                        <a:latin typeface="Merriweather" panose="00000500000000000000" pitchFamily="50" charset="0"/>
                      </a:endParaRPr>
                    </a:p>
                  </a:txBody>
                  <a:tcPr marL="32194" marR="32194" marT="32194" marB="3219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020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kern="1400" dirty="0">
                          <a:solidFill>
                            <a:srgbClr val="000000"/>
                          </a:solidFill>
                          <a:latin typeface="Merriweather" panose="00000500000000000000" pitchFamily="50" charset="0"/>
                        </a:rPr>
                        <a:t>Scripture passage</a:t>
                      </a:r>
                      <a:endParaRPr lang="en-US" sz="1800" kern="1400" dirty="0">
                        <a:solidFill>
                          <a:srgbClr val="000000"/>
                        </a:solidFill>
                        <a:latin typeface="Merriweather" panose="00000500000000000000" pitchFamily="50" charset="0"/>
                      </a:endParaRPr>
                    </a:p>
                  </a:txBody>
                  <a:tcPr marL="32194" marR="32194" marT="32194" marB="3219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kern="1400" dirty="0">
                          <a:solidFill>
                            <a:srgbClr val="000000"/>
                          </a:solidFill>
                          <a:latin typeface="Merriweather" panose="00000500000000000000" pitchFamily="50" charset="0"/>
                        </a:rPr>
                        <a:t>What is the mission?</a:t>
                      </a:r>
                      <a:endParaRPr lang="en-US" sz="1800" kern="1400" dirty="0">
                        <a:solidFill>
                          <a:srgbClr val="000000"/>
                        </a:solidFill>
                        <a:latin typeface="Merriweather" panose="00000500000000000000" pitchFamily="50" charset="0"/>
                      </a:endParaRPr>
                    </a:p>
                  </a:txBody>
                  <a:tcPr marL="32194" marR="32194" marT="32194" marB="3219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kern="1400" dirty="0">
                          <a:solidFill>
                            <a:srgbClr val="000000"/>
                          </a:solidFill>
                          <a:latin typeface="Merriweather" panose="00000500000000000000" pitchFamily="50" charset="0"/>
                        </a:rPr>
                        <a:t>Who is the target of this mission?</a:t>
                      </a:r>
                      <a:endParaRPr lang="en-US" sz="1800" kern="1400" dirty="0">
                        <a:solidFill>
                          <a:srgbClr val="000000"/>
                        </a:solidFill>
                        <a:latin typeface="Merriweather" panose="00000500000000000000" pitchFamily="50" charset="0"/>
                      </a:endParaRPr>
                    </a:p>
                  </a:txBody>
                  <a:tcPr marL="32194" marR="32194" marT="32194" marB="3219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kern="1400" dirty="0">
                          <a:solidFill>
                            <a:srgbClr val="000000"/>
                          </a:solidFill>
                          <a:latin typeface="Merriweather" panose="00000500000000000000" pitchFamily="50" charset="0"/>
                        </a:rPr>
                        <a:t>How is this mission carried out?</a:t>
                      </a:r>
                      <a:endParaRPr lang="en-US" sz="1800" kern="1400" dirty="0">
                        <a:solidFill>
                          <a:srgbClr val="000000"/>
                        </a:solidFill>
                        <a:latin typeface="Merriweather" panose="00000500000000000000" pitchFamily="50" charset="0"/>
                      </a:endParaRPr>
                    </a:p>
                  </a:txBody>
                  <a:tcPr marL="32194" marR="32194" marT="32194" marB="3219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kern="1400" dirty="0">
                          <a:solidFill>
                            <a:srgbClr val="000000"/>
                          </a:solidFill>
                          <a:latin typeface="Merriweather" panose="00000500000000000000" pitchFamily="50" charset="0"/>
                        </a:rPr>
                        <a:t>Where is this mission carried out?</a:t>
                      </a:r>
                      <a:endParaRPr lang="en-US" sz="1800" kern="1400" dirty="0">
                        <a:solidFill>
                          <a:srgbClr val="000000"/>
                        </a:solidFill>
                        <a:latin typeface="Merriweather" panose="00000500000000000000" pitchFamily="50" charset="0"/>
                      </a:endParaRPr>
                    </a:p>
                  </a:txBody>
                  <a:tcPr marL="32194" marR="32194" marT="32194" marB="3219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354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solidFill>
                            <a:srgbClr val="000000"/>
                          </a:solidFill>
                          <a:latin typeface="Merriweather" panose="00000500000000000000" pitchFamily="50" charset="0"/>
                        </a:rPr>
                        <a:t>Matthew 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solidFill>
                            <a:srgbClr val="000000"/>
                          </a:solidFill>
                          <a:latin typeface="Merriweather" panose="00000500000000000000" pitchFamily="50" charset="0"/>
                        </a:rPr>
                        <a:t>28:18-20</a:t>
                      </a:r>
                    </a:p>
                  </a:txBody>
                  <a:tcPr marL="32194" marR="32194" marT="32194" marB="3219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en-US" sz="9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2194" marR="32194" marT="32194" marB="3219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en-US" sz="9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2194" marR="32194" marT="32194" marB="3219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en-US" sz="9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2194" marR="32194" marT="32194" marB="3219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en-US" sz="9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2194" marR="32194" marT="32194" marB="3219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354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solidFill>
                            <a:srgbClr val="000000"/>
                          </a:solidFill>
                          <a:latin typeface="Merriweather" panose="00000500000000000000" pitchFamily="50" charset="0"/>
                        </a:rPr>
                        <a:t>Mark 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solidFill>
                            <a:srgbClr val="000000"/>
                          </a:solidFill>
                          <a:latin typeface="Merriweather" panose="00000500000000000000" pitchFamily="50" charset="0"/>
                        </a:rPr>
                        <a:t>16:15</a:t>
                      </a:r>
                    </a:p>
                  </a:txBody>
                  <a:tcPr marL="32194" marR="32194" marT="32194" marB="3219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en-US" sz="9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2194" marR="32194" marT="32194" marB="3219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en-US" sz="9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2194" marR="32194" marT="32194" marB="3219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en-US" sz="9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2194" marR="32194" marT="32194" marB="3219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en-US" sz="9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2194" marR="32194" marT="32194" marB="3219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354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solidFill>
                            <a:srgbClr val="000000"/>
                          </a:solidFill>
                          <a:latin typeface="Merriweather" panose="00000500000000000000" pitchFamily="50" charset="0"/>
                        </a:rPr>
                        <a:t>Luke 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solidFill>
                            <a:srgbClr val="000000"/>
                          </a:solidFill>
                          <a:latin typeface="Merriweather" panose="00000500000000000000" pitchFamily="50" charset="0"/>
                        </a:rPr>
                        <a:t>24:46-48</a:t>
                      </a:r>
                    </a:p>
                  </a:txBody>
                  <a:tcPr marL="32194" marR="32194" marT="32194" marB="3219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en-US" sz="9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2194" marR="32194" marT="32194" marB="3219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en-US" sz="9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2194" marR="32194" marT="32194" marB="3219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en-US" sz="9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2194" marR="32194" marT="32194" marB="3219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en-US" sz="9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2194" marR="32194" marT="32194" marB="3219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4354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solidFill>
                            <a:srgbClr val="000000"/>
                          </a:solidFill>
                          <a:latin typeface="Merriweather" panose="00000500000000000000" pitchFamily="50" charset="0"/>
                        </a:rPr>
                        <a:t>Acts 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solidFill>
                            <a:srgbClr val="000000"/>
                          </a:solidFill>
                          <a:latin typeface="Merriweather" panose="00000500000000000000" pitchFamily="50" charset="0"/>
                        </a:rPr>
                        <a:t>1:8</a:t>
                      </a:r>
                    </a:p>
                  </a:txBody>
                  <a:tcPr marL="32194" marR="32194" marT="32194" marB="3219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en-US" sz="9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2194" marR="32194" marT="32194" marB="3219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en-US" sz="9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2194" marR="32194" marT="32194" marB="3219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en-US" sz="9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2194" marR="32194" marT="32194" marB="3219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en-US" sz="9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2194" marR="32194" marT="32194" marB="3219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10CC864-AAE1-4DD4-BD8F-F697C4609C06}"/>
              </a:ext>
            </a:extLst>
          </p:cNvPr>
          <p:cNvSpPr txBox="1"/>
          <p:nvPr/>
        </p:nvSpPr>
        <p:spPr>
          <a:xfrm>
            <a:off x="1918823" y="2108769"/>
            <a:ext cx="231769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Go.  Make disciples.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5CDBFB-9E24-4EBC-B348-702F7883CC3A}"/>
              </a:ext>
            </a:extLst>
          </p:cNvPr>
          <p:cNvSpPr txBox="1"/>
          <p:nvPr/>
        </p:nvSpPr>
        <p:spPr>
          <a:xfrm>
            <a:off x="4830271" y="2102866"/>
            <a:ext cx="16764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 nations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EDA7-B39D-4366-A5A1-98A6DEA58F8E}"/>
              </a:ext>
            </a:extLst>
          </p:cNvPr>
          <p:cNvSpPr txBox="1"/>
          <p:nvPr/>
        </p:nvSpPr>
        <p:spPr>
          <a:xfrm>
            <a:off x="7260242" y="1970270"/>
            <a:ext cx="16764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baptizing and teaching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7249B4-3446-4AF3-8706-BF40C279B0B2}"/>
              </a:ext>
            </a:extLst>
          </p:cNvPr>
          <p:cNvSpPr txBox="1"/>
          <p:nvPr/>
        </p:nvSpPr>
        <p:spPr>
          <a:xfrm>
            <a:off x="9774083" y="2158443"/>
            <a:ext cx="16764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all nations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D4F6DC-250C-4F50-829D-59077A14E82B}"/>
              </a:ext>
            </a:extLst>
          </p:cNvPr>
          <p:cNvSpPr txBox="1"/>
          <p:nvPr/>
        </p:nvSpPr>
        <p:spPr>
          <a:xfrm>
            <a:off x="4830271" y="3325112"/>
            <a:ext cx="16764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 creation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9A0A98-7292-4EFE-95FA-C398DD2D665B}"/>
              </a:ext>
            </a:extLst>
          </p:cNvPr>
          <p:cNvSpPr txBox="1"/>
          <p:nvPr/>
        </p:nvSpPr>
        <p:spPr>
          <a:xfrm>
            <a:off x="7260242" y="3186613"/>
            <a:ext cx="16764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gospel and baptism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7E6304-1282-48E3-97A1-97B7D166CD98}"/>
              </a:ext>
            </a:extLst>
          </p:cNvPr>
          <p:cNvSpPr txBox="1"/>
          <p:nvPr/>
        </p:nvSpPr>
        <p:spPr>
          <a:xfrm>
            <a:off x="9774083" y="3325112"/>
            <a:ext cx="16764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 the world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825AE7-1A3B-42E0-ADC6-C1ADC36C52AC}"/>
              </a:ext>
            </a:extLst>
          </p:cNvPr>
          <p:cNvSpPr txBox="1"/>
          <p:nvPr/>
        </p:nvSpPr>
        <p:spPr>
          <a:xfrm>
            <a:off x="2141018" y="4517774"/>
            <a:ext cx="16764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 witnesses.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B7366B-3D7A-4C0B-BD4A-25C53A859A13}"/>
              </a:ext>
            </a:extLst>
          </p:cNvPr>
          <p:cNvSpPr txBox="1"/>
          <p:nvPr/>
        </p:nvSpPr>
        <p:spPr>
          <a:xfrm>
            <a:off x="4848141" y="4558214"/>
            <a:ext cx="16764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 nations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71E00DD-A4E7-4CD2-AD2D-0C00FA67BF4E}"/>
              </a:ext>
            </a:extLst>
          </p:cNvPr>
          <p:cNvSpPr txBox="1"/>
          <p:nvPr/>
        </p:nvSpPr>
        <p:spPr>
          <a:xfrm>
            <a:off x="7049849" y="4281215"/>
            <a:ext cx="2134611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preaching repentance and forgiveness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A6A8B8-D30F-48C4-9B7F-8E91CBEE8814}"/>
              </a:ext>
            </a:extLst>
          </p:cNvPr>
          <p:cNvSpPr txBox="1"/>
          <p:nvPr/>
        </p:nvSpPr>
        <p:spPr>
          <a:xfrm>
            <a:off x="9810582" y="4419714"/>
            <a:ext cx="16764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beginning at Jerusalem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BC062A-392E-442F-AF05-686891B9D5B0}"/>
              </a:ext>
            </a:extLst>
          </p:cNvPr>
          <p:cNvSpPr txBox="1"/>
          <p:nvPr/>
        </p:nvSpPr>
        <p:spPr>
          <a:xfrm>
            <a:off x="2141018" y="5619216"/>
            <a:ext cx="16764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 my witnesses.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3904A4-597D-490F-B65D-6F9FE247009B}"/>
              </a:ext>
            </a:extLst>
          </p:cNvPr>
          <p:cNvSpPr txBox="1"/>
          <p:nvPr/>
        </p:nvSpPr>
        <p:spPr>
          <a:xfrm>
            <a:off x="4602345" y="5444564"/>
            <a:ext cx="2132252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people in Jerusalem, Judea, Samaria, and the earth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0AC2ADA-F697-4172-A457-BC014ECD514F}"/>
              </a:ext>
            </a:extLst>
          </p:cNvPr>
          <p:cNvSpPr txBox="1"/>
          <p:nvPr/>
        </p:nvSpPr>
        <p:spPr>
          <a:xfrm>
            <a:off x="7260242" y="5862425"/>
            <a:ext cx="16764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with power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E6C1DA-82AA-43BE-A3F5-C1CDFE4C6C06}"/>
              </a:ext>
            </a:extLst>
          </p:cNvPr>
          <p:cNvSpPr txBox="1"/>
          <p:nvPr/>
        </p:nvSpPr>
        <p:spPr>
          <a:xfrm>
            <a:off x="9607059" y="5563112"/>
            <a:ext cx="2083446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Jerusalem, Judea, Samaria, and the ends of the earth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E302D7E-20BC-4F33-86C6-83E8912F6F37}"/>
              </a:ext>
            </a:extLst>
          </p:cNvPr>
          <p:cNvSpPr/>
          <p:nvPr/>
        </p:nvSpPr>
        <p:spPr>
          <a:xfrm>
            <a:off x="1979682" y="3186613"/>
            <a:ext cx="21959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Go.  Preach the good news.</a:t>
            </a:r>
          </a:p>
        </p:txBody>
      </p:sp>
    </p:spTree>
    <p:extLst>
      <p:ext uri="{BB962C8B-B14F-4D97-AF65-F5344CB8AC3E}">
        <p14:creationId xmlns:p14="http://schemas.microsoft.com/office/powerpoint/2010/main" val="37862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F7876-921C-4DFA-BBEE-50529E87D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1008730" cy="1499616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 3</a:t>
            </a:r>
            <a:br>
              <a:rPr lang="en-US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3200" b="1" cap="small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Christ’s Mission Carried Out in the Early Church</a:t>
            </a:r>
            <a:endParaRPr lang="en-US" sz="4000" b="1" cap="small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0B93807-D70B-4B2B-B381-1E81719057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83"/>
          <a:stretch/>
        </p:blipFill>
        <p:spPr>
          <a:xfrm>
            <a:off x="1098067" y="2112508"/>
            <a:ext cx="9818380" cy="41283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3685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44062-AFB6-4229-98D2-EBD75D3C3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“committed”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1730080-861D-4993-AEAE-BC54DE156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084832"/>
            <a:ext cx="9720071" cy="4023360"/>
          </a:xfrm>
        </p:spPr>
        <p:txBody>
          <a:bodyPr>
            <a:noAutofit/>
          </a:bodyPr>
          <a:lstStyle/>
          <a:p>
            <a:pPr marL="461963" indent="-461963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800" dirty="0">
                <a:latin typeface="Merriweather" panose="00000500000000000000" pitchFamily="50" charset="0"/>
              </a:rPr>
              <a:t>We are committed to the mission of the Church because we were reconciled to God and are eternally grateful.</a:t>
            </a:r>
          </a:p>
          <a:p>
            <a:pPr marL="461963" indent="-461963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800" dirty="0">
                <a:latin typeface="Merriweather" panose="00000500000000000000" pitchFamily="50" charset="0"/>
              </a:rPr>
              <a:t>We are committed to the mission of the Church because Christ honors us greatly by asking us to be his ambassadors.</a:t>
            </a:r>
          </a:p>
          <a:p>
            <a:pPr marL="461963" indent="-461963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800" dirty="0">
                <a:latin typeface="Merriweather" panose="00000500000000000000" pitchFamily="50" charset="0"/>
              </a:rPr>
              <a:t>We are committed to the mission of the Church because Christ died to redeem all people, and so we want all to receive the benefits of his work.</a:t>
            </a:r>
          </a:p>
        </p:txBody>
      </p:sp>
    </p:spTree>
    <p:extLst>
      <p:ext uri="{BB962C8B-B14F-4D97-AF65-F5344CB8AC3E}">
        <p14:creationId xmlns:p14="http://schemas.microsoft.com/office/powerpoint/2010/main" val="91511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00A2C-EB2B-4991-B7E4-711DF18BA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Further 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F0D83-D2F7-4C91-8DEF-F60E2CD010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producing a congregational mission statement</a:t>
            </a:r>
          </a:p>
        </p:txBody>
      </p:sp>
    </p:spTree>
    <p:extLst>
      <p:ext uri="{BB962C8B-B14F-4D97-AF65-F5344CB8AC3E}">
        <p14:creationId xmlns:p14="http://schemas.microsoft.com/office/powerpoint/2010/main" val="207551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94A1662BC2A44FB21D48EA08858C99" ma:contentTypeVersion="5" ma:contentTypeDescription="Create a new document." ma:contentTypeScope="" ma:versionID="865ad70b5b7c3969642c98d555643093">
  <xsd:schema xmlns:xsd="http://www.w3.org/2001/XMLSchema" xmlns:xs="http://www.w3.org/2001/XMLSchema" xmlns:p="http://schemas.microsoft.com/office/2006/metadata/properties" xmlns:ns2="ff7230a3-081f-4362-8681-48ef7ef73b2a" targetNamespace="http://schemas.microsoft.com/office/2006/metadata/properties" ma:root="true" ma:fieldsID="c6e94155c7948633e46eb89b016fdb3b" ns2:_="">
    <xsd:import namespace="ff7230a3-081f-4362-8681-48ef7ef73b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7230a3-081f-4362-8681-48ef7ef73b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9E86F1B-6B94-44B1-91B3-E1B611618133}"/>
</file>

<file path=customXml/itemProps2.xml><?xml version="1.0" encoding="utf-8"?>
<ds:datastoreItem xmlns:ds="http://schemas.openxmlformats.org/officeDocument/2006/customXml" ds:itemID="{80BFFEA8-46C5-496A-A090-5D9300393E20}"/>
</file>

<file path=customXml/itemProps3.xml><?xml version="1.0" encoding="utf-8"?>
<ds:datastoreItem xmlns:ds="http://schemas.openxmlformats.org/officeDocument/2006/customXml" ds:itemID="{0E50BE04-D9C2-4793-8399-9A7F9891DF5F}"/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106</TotalTime>
  <Words>304</Words>
  <Application>Microsoft Office PowerPoint</Application>
  <PresentationFormat>Widescreen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Cambria</vt:lpstr>
      <vt:lpstr>Merriweather</vt:lpstr>
      <vt:lpstr>Open Sans</vt:lpstr>
      <vt:lpstr>Times New Roman</vt:lpstr>
      <vt:lpstr>Tw Cen MT</vt:lpstr>
      <vt:lpstr>Tw Cen MT Condensed</vt:lpstr>
      <vt:lpstr>Wingdings</vt:lpstr>
      <vt:lpstr>Wingdings 3</vt:lpstr>
      <vt:lpstr>Integral</vt:lpstr>
      <vt:lpstr>The Mission of the Church</vt:lpstr>
      <vt:lpstr>PowerPoint Presentation</vt:lpstr>
      <vt:lpstr>Raison d’etre “the reason to be”</vt:lpstr>
      <vt:lpstr>Part 1 The Concept of “Mission” in Scripture</vt:lpstr>
      <vt:lpstr>Part 2 The Mission Christ Has Given to the Church</vt:lpstr>
      <vt:lpstr>PowerPoint Presentation</vt:lpstr>
      <vt:lpstr>Part 3 Christ’s Mission Carried Out in the Early Church</vt:lpstr>
      <vt:lpstr>“committed”</vt:lpstr>
      <vt:lpstr>Further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R. Hein</dc:creator>
  <cp:lastModifiedBy>Jon R. Hein</cp:lastModifiedBy>
  <cp:revision>10</cp:revision>
  <dcterms:created xsi:type="dcterms:W3CDTF">2018-05-23T17:19:17Z</dcterms:created>
  <dcterms:modified xsi:type="dcterms:W3CDTF">2018-05-23T19:19:45Z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0x0101007494A1662BC2A44FB21D48EA08858C99</vt:lpwstr>
  </property>
</Properties>
</file>