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70" r:id="rId1"/>
  </p:sldMasterIdLst>
  <p:notesMasterIdLst>
    <p:notesMasterId r:id="rId36"/>
  </p:notesMasterIdLst>
  <p:handoutMasterIdLst>
    <p:handoutMasterId r:id="rId37"/>
  </p:handoutMasterIdLst>
  <p:sldIdLst>
    <p:sldId id="1058" r:id="rId2"/>
    <p:sldId id="936" r:id="rId3"/>
    <p:sldId id="892" r:id="rId4"/>
    <p:sldId id="260" r:id="rId5"/>
    <p:sldId id="1060" r:id="rId6"/>
    <p:sldId id="285" r:id="rId7"/>
    <p:sldId id="278" r:id="rId8"/>
    <p:sldId id="291" r:id="rId9"/>
    <p:sldId id="279" r:id="rId10"/>
    <p:sldId id="262" r:id="rId11"/>
    <p:sldId id="263" r:id="rId12"/>
    <p:sldId id="264" r:id="rId13"/>
    <p:sldId id="265" r:id="rId14"/>
    <p:sldId id="266" r:id="rId15"/>
    <p:sldId id="267" r:id="rId16"/>
    <p:sldId id="294" r:id="rId17"/>
    <p:sldId id="292" r:id="rId18"/>
    <p:sldId id="268" r:id="rId19"/>
    <p:sldId id="286" r:id="rId20"/>
    <p:sldId id="287" r:id="rId21"/>
    <p:sldId id="288" r:id="rId22"/>
    <p:sldId id="289" r:id="rId23"/>
    <p:sldId id="290" r:id="rId24"/>
    <p:sldId id="269" r:id="rId25"/>
    <p:sldId id="281" r:id="rId26"/>
    <p:sldId id="280" r:id="rId27"/>
    <p:sldId id="271" r:id="rId28"/>
    <p:sldId id="1061" r:id="rId29"/>
    <p:sldId id="273" r:id="rId30"/>
    <p:sldId id="274" r:id="rId31"/>
    <p:sldId id="275" r:id="rId32"/>
    <p:sldId id="276" r:id="rId33"/>
    <p:sldId id="277" r:id="rId34"/>
    <p:sldId id="282"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CF"/>
    <a:srgbClr val="FE8954"/>
    <a:srgbClr val="0BCACA"/>
    <a:srgbClr val="FFE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64" autoAdjust="0"/>
    <p:restoredTop sz="96357" autoAdjust="0"/>
  </p:normalViewPr>
  <p:slideViewPr>
    <p:cSldViewPr snapToGrid="0">
      <p:cViewPr varScale="1">
        <p:scale>
          <a:sx n="123" d="100"/>
          <a:sy n="123" d="100"/>
        </p:scale>
        <p:origin x="19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11DA25-2474-4BF0-9B3A-FB45A86A5908}"/>
              </a:ext>
            </a:extLst>
          </p:cNvPr>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51A694-104A-428E-9255-00D3458F9163}"/>
              </a:ext>
            </a:extLst>
          </p:cNvPr>
          <p:cNvSpPr>
            <a:spLocks noGrp="1"/>
          </p:cNvSpPr>
          <p:nvPr>
            <p:ph type="dt" sz="quarter" idx="1"/>
          </p:nvPr>
        </p:nvSpPr>
        <p:spPr>
          <a:xfrm>
            <a:off x="3970339" y="2"/>
            <a:ext cx="3038475" cy="466725"/>
          </a:xfrm>
          <a:prstGeom prst="rect">
            <a:avLst/>
          </a:prstGeom>
        </p:spPr>
        <p:txBody>
          <a:bodyPr vert="horz" lIns="91440" tIns="45720" rIns="91440" bIns="45720" rtlCol="0"/>
          <a:lstStyle>
            <a:lvl1pPr algn="r">
              <a:defRPr sz="1200"/>
            </a:lvl1pPr>
          </a:lstStyle>
          <a:p>
            <a:fld id="{2001DE8B-2185-4266-8CC6-CE428C151739}" type="datetime1">
              <a:rPr lang="en-US" smtClean="0"/>
              <a:t>12/6/21</a:t>
            </a:fld>
            <a:endParaRPr lang="en-US"/>
          </a:p>
        </p:txBody>
      </p:sp>
      <p:sp>
        <p:nvSpPr>
          <p:cNvPr id="4" name="Footer Placeholder 3">
            <a:extLst>
              <a:ext uri="{FF2B5EF4-FFF2-40B4-BE49-F238E27FC236}">
                <a16:creationId xmlns:a16="http://schemas.microsoft.com/office/drawing/2014/main" id="{15B65C66-3853-4707-862A-C4943B754B16}"/>
              </a:ext>
            </a:extLst>
          </p:cNvPr>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B995E4-4F2A-4ED4-9D86-A54D0975BA36}"/>
              </a:ext>
            </a:extLst>
          </p:cNvPr>
          <p:cNvSpPr>
            <a:spLocks noGrp="1"/>
          </p:cNvSpPr>
          <p:nvPr>
            <p:ph type="sldNum" sz="quarter" idx="3"/>
          </p:nvPr>
        </p:nvSpPr>
        <p:spPr>
          <a:xfrm>
            <a:off x="3970339" y="8829677"/>
            <a:ext cx="3038475" cy="466725"/>
          </a:xfrm>
          <a:prstGeom prst="rect">
            <a:avLst/>
          </a:prstGeom>
        </p:spPr>
        <p:txBody>
          <a:bodyPr vert="horz" lIns="91440" tIns="45720" rIns="91440" bIns="45720" rtlCol="0" anchor="b"/>
          <a:lstStyle>
            <a:lvl1pPr algn="r">
              <a:defRPr sz="1200"/>
            </a:lvl1pPr>
          </a:lstStyle>
          <a:p>
            <a:fld id="{C019E777-5685-4372-AAB8-60F653E6EA68}" type="slidenum">
              <a:rPr lang="en-US" smtClean="0"/>
              <a:t>‹#›</a:t>
            </a:fld>
            <a:endParaRPr lang="en-US"/>
          </a:p>
        </p:txBody>
      </p:sp>
    </p:spTree>
    <p:extLst>
      <p:ext uri="{BB962C8B-B14F-4D97-AF65-F5344CB8AC3E}">
        <p14:creationId xmlns:p14="http://schemas.microsoft.com/office/powerpoint/2010/main" val="297802183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6947BE69-84C2-4B59-833F-82FB4802AE80}" type="datetime1">
              <a:rPr lang="en-US" smtClean="0"/>
              <a:t>12/6/21</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0"/>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70"/>
            <a:ext cx="3037840" cy="466433"/>
          </a:xfrm>
          <a:prstGeom prst="rect">
            <a:avLst/>
          </a:prstGeom>
        </p:spPr>
        <p:txBody>
          <a:bodyPr vert="horz" lIns="92446" tIns="46223" rIns="92446" bIns="46223" rtlCol="0" anchor="b"/>
          <a:lstStyle>
            <a:lvl1pPr algn="r">
              <a:defRPr sz="1200"/>
            </a:lvl1pPr>
          </a:lstStyle>
          <a:p>
            <a:fld id="{CC82A381-0784-4673-9F3E-AD7EE2BED39C}" type="slidenum">
              <a:rPr lang="en-US" smtClean="0"/>
              <a:t>‹#›</a:t>
            </a:fld>
            <a:endParaRPr lang="en-US"/>
          </a:p>
        </p:txBody>
      </p:sp>
    </p:spTree>
    <p:extLst>
      <p:ext uri="{BB962C8B-B14F-4D97-AF65-F5344CB8AC3E}">
        <p14:creationId xmlns:p14="http://schemas.microsoft.com/office/powerpoint/2010/main" val="4205971441"/>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used in the preview file : </a:t>
            </a:r>
            <a:r>
              <a:rPr lang="en-ID" dirty="0"/>
              <a:t>https://unsplash.com/photos/0GAb8EXjGMs</a:t>
            </a:r>
          </a:p>
        </p:txBody>
      </p:sp>
      <p:sp>
        <p:nvSpPr>
          <p:cNvPr id="4" name="Slide Number Placeholder 3"/>
          <p:cNvSpPr>
            <a:spLocks noGrp="1"/>
          </p:cNvSpPr>
          <p:nvPr>
            <p:ph type="sldNum" sz="quarter" idx="5"/>
          </p:nvPr>
        </p:nvSpPr>
        <p:spPr/>
        <p:txBody>
          <a:bodyPr/>
          <a:lstStyle/>
          <a:p>
            <a:fld id="{11DD8B36-16CD-46A7-AF2F-AE840F34D0F1}" type="slidenum">
              <a:rPr lang="id-ID" smtClean="0"/>
              <a:pPr/>
              <a:t>1</a:t>
            </a:fld>
            <a:endParaRPr lang="id-ID" dirty="0"/>
          </a:p>
        </p:txBody>
      </p:sp>
    </p:spTree>
    <p:extLst>
      <p:ext uri="{BB962C8B-B14F-4D97-AF65-F5344CB8AC3E}">
        <p14:creationId xmlns:p14="http://schemas.microsoft.com/office/powerpoint/2010/main" val="287888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F9CE8FFA-3CC5-4D1A-9B6B-6D365861C1F8}"/>
              </a:ext>
            </a:extLst>
          </p:cNvPr>
          <p:cNvSpPr>
            <a:spLocks noGrp="1"/>
          </p:cNvSpPr>
          <p:nvPr>
            <p:ph type="dt" idx="1"/>
          </p:nvPr>
        </p:nvSpPr>
        <p:spPr/>
        <p:txBody>
          <a:bodyPr/>
          <a:lstStyle/>
          <a:p>
            <a:fld id="{11D112DD-A30E-4FCB-BBC4-3312CCE29BA0}" type="datetime1">
              <a:rPr lang="en-US" smtClean="0"/>
              <a:t>12/6/21</a:t>
            </a:fld>
            <a:endParaRPr lang="en-US"/>
          </a:p>
        </p:txBody>
      </p:sp>
    </p:spTree>
    <p:extLst>
      <p:ext uri="{BB962C8B-B14F-4D97-AF65-F5344CB8AC3E}">
        <p14:creationId xmlns:p14="http://schemas.microsoft.com/office/powerpoint/2010/main" val="244289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19D6E3F3-E5D2-4EA7-8D8A-E935E3FE2CAB}"/>
              </a:ext>
            </a:extLst>
          </p:cNvPr>
          <p:cNvSpPr>
            <a:spLocks noGrp="1"/>
          </p:cNvSpPr>
          <p:nvPr>
            <p:ph type="dt" idx="1"/>
          </p:nvPr>
        </p:nvSpPr>
        <p:spPr/>
        <p:txBody>
          <a:bodyPr/>
          <a:lstStyle/>
          <a:p>
            <a:fld id="{BC274D04-E1B0-4F9F-A195-C13BCE102DBE}" type="datetime1">
              <a:rPr lang="en-US" smtClean="0"/>
              <a:t>12/6/21</a:t>
            </a:fld>
            <a:endParaRPr lang="en-US"/>
          </a:p>
        </p:txBody>
      </p:sp>
    </p:spTree>
    <p:extLst>
      <p:ext uri="{BB962C8B-B14F-4D97-AF65-F5344CB8AC3E}">
        <p14:creationId xmlns:p14="http://schemas.microsoft.com/office/powerpoint/2010/main" val="324797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1559E48D-16F9-4C86-8074-24CC4CC7B269}"/>
              </a:ext>
            </a:extLst>
          </p:cNvPr>
          <p:cNvSpPr>
            <a:spLocks noGrp="1"/>
          </p:cNvSpPr>
          <p:nvPr>
            <p:ph type="dt" idx="1"/>
          </p:nvPr>
        </p:nvSpPr>
        <p:spPr/>
        <p:txBody>
          <a:bodyPr/>
          <a:lstStyle/>
          <a:p>
            <a:fld id="{6919511C-84CA-47B8-8D23-08FABAA9237E}" type="datetime1">
              <a:rPr lang="en-US" smtClean="0"/>
              <a:t>12/6/21</a:t>
            </a:fld>
            <a:endParaRPr lang="en-US"/>
          </a:p>
        </p:txBody>
      </p:sp>
    </p:spTree>
    <p:extLst>
      <p:ext uri="{BB962C8B-B14F-4D97-AF65-F5344CB8AC3E}">
        <p14:creationId xmlns:p14="http://schemas.microsoft.com/office/powerpoint/2010/main" val="147567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819C1AE-D0F5-42DB-ABF2-6B4F25544A97}"/>
              </a:ext>
            </a:extLst>
          </p:cNvPr>
          <p:cNvSpPr>
            <a:spLocks noGrp="1"/>
          </p:cNvSpPr>
          <p:nvPr>
            <p:ph type="dt" idx="1"/>
          </p:nvPr>
        </p:nvSpPr>
        <p:spPr/>
        <p:txBody>
          <a:bodyPr/>
          <a:lstStyle/>
          <a:p>
            <a:fld id="{7D2229E1-92B6-4FD3-AB0E-16A531C698DF}" type="datetime1">
              <a:rPr lang="en-US" smtClean="0"/>
              <a:t>12/6/21</a:t>
            </a:fld>
            <a:endParaRPr lang="en-US"/>
          </a:p>
        </p:txBody>
      </p:sp>
    </p:spTree>
    <p:extLst>
      <p:ext uri="{BB962C8B-B14F-4D97-AF65-F5344CB8AC3E}">
        <p14:creationId xmlns:p14="http://schemas.microsoft.com/office/powerpoint/2010/main" val="140511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6FBF45E-3F76-4822-9409-C16B1459B0FE}"/>
              </a:ext>
            </a:extLst>
          </p:cNvPr>
          <p:cNvSpPr>
            <a:spLocks noGrp="1"/>
          </p:cNvSpPr>
          <p:nvPr>
            <p:ph type="dt" idx="1"/>
          </p:nvPr>
        </p:nvSpPr>
        <p:spPr/>
        <p:txBody>
          <a:bodyPr/>
          <a:lstStyle/>
          <a:p>
            <a:fld id="{EDEB0D6D-2D28-4642-95C1-B62F40DAD15E}" type="datetime1">
              <a:rPr lang="en-US" smtClean="0"/>
              <a:t>12/6/21</a:t>
            </a:fld>
            <a:endParaRPr lang="en-US"/>
          </a:p>
        </p:txBody>
      </p:sp>
    </p:spTree>
    <p:extLst>
      <p:ext uri="{BB962C8B-B14F-4D97-AF65-F5344CB8AC3E}">
        <p14:creationId xmlns:p14="http://schemas.microsoft.com/office/powerpoint/2010/main" val="2455028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6FBF45E-3F76-4822-9409-C16B1459B0FE}"/>
              </a:ext>
            </a:extLst>
          </p:cNvPr>
          <p:cNvSpPr>
            <a:spLocks noGrp="1"/>
          </p:cNvSpPr>
          <p:nvPr>
            <p:ph type="dt" idx="1"/>
          </p:nvPr>
        </p:nvSpPr>
        <p:spPr/>
        <p:txBody>
          <a:bodyPr/>
          <a:lstStyle/>
          <a:p>
            <a:fld id="{EDEB0D6D-2D28-4642-95C1-B62F40DAD15E}" type="datetime1">
              <a:rPr lang="en-US" smtClean="0"/>
              <a:t>12/6/21</a:t>
            </a:fld>
            <a:endParaRPr lang="en-US"/>
          </a:p>
        </p:txBody>
      </p:sp>
    </p:spTree>
    <p:extLst>
      <p:ext uri="{BB962C8B-B14F-4D97-AF65-F5344CB8AC3E}">
        <p14:creationId xmlns:p14="http://schemas.microsoft.com/office/powerpoint/2010/main" val="94636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6BB5C393-C5D1-4B70-93E3-D95B83039B7B}"/>
              </a:ext>
            </a:extLst>
          </p:cNvPr>
          <p:cNvSpPr>
            <a:spLocks noGrp="1"/>
          </p:cNvSpPr>
          <p:nvPr>
            <p:ph type="dt" idx="1"/>
          </p:nvPr>
        </p:nvSpPr>
        <p:spPr/>
        <p:txBody>
          <a:bodyPr/>
          <a:lstStyle/>
          <a:p>
            <a:fld id="{BC309244-E236-47DF-894F-7F921D23E392}" type="datetime1">
              <a:rPr lang="en-US" smtClean="0"/>
              <a:t>12/6/21</a:t>
            </a:fld>
            <a:endParaRPr lang="en-US"/>
          </a:p>
        </p:txBody>
      </p:sp>
    </p:spTree>
    <p:extLst>
      <p:ext uri="{BB962C8B-B14F-4D97-AF65-F5344CB8AC3E}">
        <p14:creationId xmlns:p14="http://schemas.microsoft.com/office/powerpoint/2010/main" val="1564432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11CF7423-4180-42BB-AC4F-E27008B0D853}"/>
              </a:ext>
            </a:extLst>
          </p:cNvPr>
          <p:cNvSpPr>
            <a:spLocks noGrp="1"/>
          </p:cNvSpPr>
          <p:nvPr>
            <p:ph type="dt" idx="1"/>
          </p:nvPr>
        </p:nvSpPr>
        <p:spPr/>
        <p:txBody>
          <a:bodyPr/>
          <a:lstStyle/>
          <a:p>
            <a:fld id="{46BF5017-DD50-4038-9E3E-32A41713C446}" type="datetime1">
              <a:rPr lang="en-US" smtClean="0"/>
              <a:t>12/6/21</a:t>
            </a:fld>
            <a:endParaRPr lang="en-US"/>
          </a:p>
        </p:txBody>
      </p:sp>
    </p:spTree>
    <p:extLst>
      <p:ext uri="{BB962C8B-B14F-4D97-AF65-F5344CB8AC3E}">
        <p14:creationId xmlns:p14="http://schemas.microsoft.com/office/powerpoint/2010/main" val="331815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8C4009F1-9ABE-4632-A750-D0C3F9B471EB}"/>
              </a:ext>
            </a:extLst>
          </p:cNvPr>
          <p:cNvSpPr>
            <a:spLocks noGrp="1"/>
          </p:cNvSpPr>
          <p:nvPr>
            <p:ph type="dt" idx="1"/>
          </p:nvPr>
        </p:nvSpPr>
        <p:spPr/>
        <p:txBody>
          <a:bodyPr/>
          <a:lstStyle/>
          <a:p>
            <a:fld id="{366AEC90-2D80-4BC6-8FCA-417E86715FF4}" type="datetime1">
              <a:rPr lang="en-US" smtClean="0"/>
              <a:t>12/6/21</a:t>
            </a:fld>
            <a:endParaRPr lang="en-US"/>
          </a:p>
        </p:txBody>
      </p:sp>
    </p:spTree>
    <p:extLst>
      <p:ext uri="{BB962C8B-B14F-4D97-AF65-F5344CB8AC3E}">
        <p14:creationId xmlns:p14="http://schemas.microsoft.com/office/powerpoint/2010/main" val="2886425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AC3C08D4-051C-44E9-A967-96A8741CA52E}"/>
              </a:ext>
            </a:extLst>
          </p:cNvPr>
          <p:cNvSpPr>
            <a:spLocks noGrp="1"/>
          </p:cNvSpPr>
          <p:nvPr>
            <p:ph type="dt" idx="1"/>
          </p:nvPr>
        </p:nvSpPr>
        <p:spPr/>
        <p:txBody>
          <a:bodyPr/>
          <a:lstStyle/>
          <a:p>
            <a:fld id="{9512B76B-CA54-4575-A8C1-752CDFDCFB3E}" type="datetime1">
              <a:rPr lang="en-US" smtClean="0"/>
              <a:t>12/6/21</a:t>
            </a:fld>
            <a:endParaRPr lang="en-US"/>
          </a:p>
        </p:txBody>
      </p:sp>
    </p:spTree>
    <p:extLst>
      <p:ext uri="{BB962C8B-B14F-4D97-AF65-F5344CB8AC3E}">
        <p14:creationId xmlns:p14="http://schemas.microsoft.com/office/powerpoint/2010/main" val="1775775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err="1"/>
              <a:t>Image</a:t>
            </a:r>
            <a:r>
              <a:rPr lang="id-ID" dirty="0"/>
              <a:t> </a:t>
            </a:r>
            <a:r>
              <a:rPr lang="id-ID" dirty="0" err="1"/>
              <a:t>used</a:t>
            </a:r>
            <a:r>
              <a:rPr lang="id-ID" dirty="0"/>
              <a:t> </a:t>
            </a:r>
            <a:r>
              <a:rPr lang="en-US" dirty="0"/>
              <a:t>in the preview file </a:t>
            </a:r>
            <a:r>
              <a:rPr lang="id-ID" dirty="0"/>
              <a:t>: </a:t>
            </a:r>
            <a:r>
              <a:rPr lang="en-ID" dirty="0"/>
              <a:t>https://unsplash.com/photos/wQLAGv4_OYs</a:t>
            </a:r>
          </a:p>
        </p:txBody>
      </p:sp>
      <p:sp>
        <p:nvSpPr>
          <p:cNvPr id="4" name="Slide Number Placeholder 3"/>
          <p:cNvSpPr>
            <a:spLocks noGrp="1"/>
          </p:cNvSpPr>
          <p:nvPr>
            <p:ph type="sldNum" sz="quarter" idx="5"/>
          </p:nvPr>
        </p:nvSpPr>
        <p:spPr/>
        <p:txBody>
          <a:bodyPr/>
          <a:lstStyle/>
          <a:p>
            <a:fld id="{11DD8B36-16CD-46A7-AF2F-AE840F34D0F1}" type="slidenum">
              <a:rPr lang="id-ID" smtClean="0"/>
              <a:pPr/>
              <a:t>2</a:t>
            </a:fld>
            <a:endParaRPr lang="id-ID" dirty="0"/>
          </a:p>
        </p:txBody>
      </p:sp>
    </p:spTree>
    <p:extLst>
      <p:ext uri="{BB962C8B-B14F-4D97-AF65-F5344CB8AC3E}">
        <p14:creationId xmlns:p14="http://schemas.microsoft.com/office/powerpoint/2010/main" val="2061989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DC5C6596-F3F7-48D4-BAD8-748838952B86}"/>
              </a:ext>
            </a:extLst>
          </p:cNvPr>
          <p:cNvSpPr>
            <a:spLocks noGrp="1"/>
          </p:cNvSpPr>
          <p:nvPr>
            <p:ph type="dt" idx="1"/>
          </p:nvPr>
        </p:nvSpPr>
        <p:spPr/>
        <p:txBody>
          <a:bodyPr/>
          <a:lstStyle/>
          <a:p>
            <a:fld id="{349CA850-B5BE-4AB2-9AE8-B2283AC65242}" type="datetime1">
              <a:rPr lang="en-US" smtClean="0"/>
              <a:t>12/6/21</a:t>
            </a:fld>
            <a:endParaRPr lang="en-US"/>
          </a:p>
        </p:txBody>
      </p:sp>
    </p:spTree>
    <p:extLst>
      <p:ext uri="{BB962C8B-B14F-4D97-AF65-F5344CB8AC3E}">
        <p14:creationId xmlns:p14="http://schemas.microsoft.com/office/powerpoint/2010/main" val="157694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76AEEF74-90B9-4DBD-9FE1-84280AAF5145}"/>
              </a:ext>
            </a:extLst>
          </p:cNvPr>
          <p:cNvSpPr>
            <a:spLocks noGrp="1"/>
          </p:cNvSpPr>
          <p:nvPr>
            <p:ph type="dt" idx="1"/>
          </p:nvPr>
        </p:nvSpPr>
        <p:spPr/>
        <p:txBody>
          <a:bodyPr/>
          <a:lstStyle/>
          <a:p>
            <a:fld id="{EB315036-6B8A-4355-96A7-8C3839AF9281}" type="datetime1">
              <a:rPr lang="en-US" smtClean="0"/>
              <a:t>12/6/21</a:t>
            </a:fld>
            <a:endParaRPr lang="en-US"/>
          </a:p>
        </p:txBody>
      </p:sp>
    </p:spTree>
    <p:extLst>
      <p:ext uri="{BB962C8B-B14F-4D97-AF65-F5344CB8AC3E}">
        <p14:creationId xmlns:p14="http://schemas.microsoft.com/office/powerpoint/2010/main" val="255982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31642268-1FDE-4B4B-9D5F-612BC2B72AAA}"/>
              </a:ext>
            </a:extLst>
          </p:cNvPr>
          <p:cNvSpPr>
            <a:spLocks noGrp="1"/>
          </p:cNvSpPr>
          <p:nvPr>
            <p:ph type="dt" idx="1"/>
          </p:nvPr>
        </p:nvSpPr>
        <p:spPr/>
        <p:txBody>
          <a:bodyPr/>
          <a:lstStyle/>
          <a:p>
            <a:fld id="{F029EE1B-F491-4E38-8A2B-0CA32192B9B8}" type="datetime1">
              <a:rPr lang="en-US" smtClean="0"/>
              <a:t>12/6/21</a:t>
            </a:fld>
            <a:endParaRPr lang="en-US"/>
          </a:p>
        </p:txBody>
      </p:sp>
    </p:spTree>
    <p:extLst>
      <p:ext uri="{BB962C8B-B14F-4D97-AF65-F5344CB8AC3E}">
        <p14:creationId xmlns:p14="http://schemas.microsoft.com/office/powerpoint/2010/main" val="304855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6F0CB7A5-B058-47B8-8391-A88C30A9F9B2}"/>
              </a:ext>
            </a:extLst>
          </p:cNvPr>
          <p:cNvSpPr>
            <a:spLocks noGrp="1"/>
          </p:cNvSpPr>
          <p:nvPr>
            <p:ph type="dt" idx="1"/>
          </p:nvPr>
        </p:nvSpPr>
        <p:spPr/>
        <p:txBody>
          <a:bodyPr/>
          <a:lstStyle/>
          <a:p>
            <a:fld id="{4BAD045E-20FD-492C-B57E-777A31A74DBD}" type="datetime1">
              <a:rPr lang="en-US" smtClean="0"/>
              <a:t>12/6/21</a:t>
            </a:fld>
            <a:endParaRPr lang="en-US"/>
          </a:p>
        </p:txBody>
      </p:sp>
    </p:spTree>
    <p:extLst>
      <p:ext uri="{BB962C8B-B14F-4D97-AF65-F5344CB8AC3E}">
        <p14:creationId xmlns:p14="http://schemas.microsoft.com/office/powerpoint/2010/main" val="2843421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B73119FF-E6AE-43E0-AF07-5941AD864FCC}"/>
              </a:ext>
            </a:extLst>
          </p:cNvPr>
          <p:cNvSpPr>
            <a:spLocks noGrp="1"/>
          </p:cNvSpPr>
          <p:nvPr>
            <p:ph type="dt" idx="1"/>
          </p:nvPr>
        </p:nvSpPr>
        <p:spPr/>
        <p:txBody>
          <a:bodyPr/>
          <a:lstStyle/>
          <a:p>
            <a:fld id="{61CB9B55-2940-4679-A164-A375ACDBFFC7}" type="datetime1">
              <a:rPr lang="en-US" smtClean="0"/>
              <a:t>12/6/21</a:t>
            </a:fld>
            <a:endParaRPr lang="en-US"/>
          </a:p>
        </p:txBody>
      </p:sp>
    </p:spTree>
    <p:extLst>
      <p:ext uri="{BB962C8B-B14F-4D97-AF65-F5344CB8AC3E}">
        <p14:creationId xmlns:p14="http://schemas.microsoft.com/office/powerpoint/2010/main" val="1050158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ACF28EF-E7E4-400F-A9E1-F5D7616EFEAF}"/>
              </a:ext>
            </a:extLst>
          </p:cNvPr>
          <p:cNvSpPr>
            <a:spLocks noGrp="1"/>
          </p:cNvSpPr>
          <p:nvPr>
            <p:ph type="dt" idx="1"/>
          </p:nvPr>
        </p:nvSpPr>
        <p:spPr/>
        <p:txBody>
          <a:bodyPr/>
          <a:lstStyle/>
          <a:p>
            <a:fld id="{B4B931BB-5B2E-48B7-AD47-90423CF8F371}" type="datetime1">
              <a:rPr lang="en-US" smtClean="0"/>
              <a:t>12/6/21</a:t>
            </a:fld>
            <a:endParaRPr lang="en-US"/>
          </a:p>
        </p:txBody>
      </p:sp>
    </p:spTree>
    <p:extLst>
      <p:ext uri="{BB962C8B-B14F-4D97-AF65-F5344CB8AC3E}">
        <p14:creationId xmlns:p14="http://schemas.microsoft.com/office/powerpoint/2010/main" val="382741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4AE0E3AA-23B9-406D-AEDD-DDFEEB078E12}"/>
              </a:ext>
            </a:extLst>
          </p:cNvPr>
          <p:cNvSpPr>
            <a:spLocks noGrp="1"/>
          </p:cNvSpPr>
          <p:nvPr>
            <p:ph type="dt" idx="1"/>
          </p:nvPr>
        </p:nvSpPr>
        <p:spPr/>
        <p:txBody>
          <a:bodyPr/>
          <a:lstStyle/>
          <a:p>
            <a:fld id="{C4D6B411-A903-491E-971E-8CF4AA03906D}" type="datetime1">
              <a:rPr lang="en-US" smtClean="0"/>
              <a:t>12/6/21</a:t>
            </a:fld>
            <a:endParaRPr lang="en-US"/>
          </a:p>
        </p:txBody>
      </p:sp>
    </p:spTree>
    <p:extLst>
      <p:ext uri="{BB962C8B-B14F-4D97-AF65-F5344CB8AC3E}">
        <p14:creationId xmlns:p14="http://schemas.microsoft.com/office/powerpoint/2010/main" val="411779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err="1"/>
              <a:t>Image</a:t>
            </a:r>
            <a:r>
              <a:rPr lang="id-ID" dirty="0"/>
              <a:t> </a:t>
            </a:r>
            <a:r>
              <a:rPr lang="id-ID" dirty="0" err="1"/>
              <a:t>used</a:t>
            </a:r>
            <a:r>
              <a:rPr lang="id-ID" dirty="0"/>
              <a:t> </a:t>
            </a:r>
            <a:r>
              <a:rPr lang="en-US" dirty="0"/>
              <a:t>in the preview file </a:t>
            </a:r>
            <a:r>
              <a:rPr lang="id-ID" dirty="0"/>
              <a:t>: </a:t>
            </a:r>
            <a:r>
              <a:rPr lang="en-ID" dirty="0"/>
              <a:t>https://unsplash.com/photos/bteX_BmI_nY</a:t>
            </a:r>
          </a:p>
        </p:txBody>
      </p:sp>
      <p:sp>
        <p:nvSpPr>
          <p:cNvPr id="4" name="Slide Number Placeholder 3"/>
          <p:cNvSpPr>
            <a:spLocks noGrp="1"/>
          </p:cNvSpPr>
          <p:nvPr>
            <p:ph type="sldNum" sz="quarter" idx="5"/>
          </p:nvPr>
        </p:nvSpPr>
        <p:spPr/>
        <p:txBody>
          <a:bodyPr/>
          <a:lstStyle/>
          <a:p>
            <a:fld id="{11DD8B36-16CD-46A7-AF2F-AE840F34D0F1}" type="slidenum">
              <a:rPr lang="id-ID" smtClean="0"/>
              <a:pPr/>
              <a:t>28</a:t>
            </a:fld>
            <a:endParaRPr lang="id-ID" dirty="0"/>
          </a:p>
        </p:txBody>
      </p:sp>
    </p:spTree>
    <p:extLst>
      <p:ext uri="{BB962C8B-B14F-4D97-AF65-F5344CB8AC3E}">
        <p14:creationId xmlns:p14="http://schemas.microsoft.com/office/powerpoint/2010/main" val="1989537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23FBC9A0-6198-4977-9F95-380C27469C3D}"/>
              </a:ext>
            </a:extLst>
          </p:cNvPr>
          <p:cNvSpPr>
            <a:spLocks noGrp="1"/>
          </p:cNvSpPr>
          <p:nvPr>
            <p:ph type="dt" idx="1"/>
          </p:nvPr>
        </p:nvSpPr>
        <p:spPr/>
        <p:txBody>
          <a:bodyPr/>
          <a:lstStyle/>
          <a:p>
            <a:fld id="{E65030E7-5DE0-4262-851C-EB8AB85885D7}" type="datetime1">
              <a:rPr lang="en-US" smtClean="0"/>
              <a:t>12/6/21</a:t>
            </a:fld>
            <a:endParaRPr lang="en-US"/>
          </a:p>
        </p:txBody>
      </p:sp>
    </p:spTree>
    <p:extLst>
      <p:ext uri="{BB962C8B-B14F-4D97-AF65-F5344CB8AC3E}">
        <p14:creationId xmlns:p14="http://schemas.microsoft.com/office/powerpoint/2010/main" val="336904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34F5B095-7459-43E7-B7E9-5B8CB36078B7}"/>
              </a:ext>
            </a:extLst>
          </p:cNvPr>
          <p:cNvSpPr>
            <a:spLocks noGrp="1"/>
          </p:cNvSpPr>
          <p:nvPr>
            <p:ph type="dt" idx="1"/>
          </p:nvPr>
        </p:nvSpPr>
        <p:spPr/>
        <p:txBody>
          <a:bodyPr/>
          <a:lstStyle/>
          <a:p>
            <a:fld id="{FF4C8979-28AB-40C5-AE62-5D526DCBDC6F}" type="datetime1">
              <a:rPr lang="en-US" smtClean="0"/>
              <a:t>12/6/21</a:t>
            </a:fld>
            <a:endParaRPr lang="en-US"/>
          </a:p>
        </p:txBody>
      </p:sp>
    </p:spTree>
    <p:extLst>
      <p:ext uri="{BB962C8B-B14F-4D97-AF65-F5344CB8AC3E}">
        <p14:creationId xmlns:p14="http://schemas.microsoft.com/office/powerpoint/2010/main" val="82138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err="1"/>
              <a:t>Image</a:t>
            </a:r>
            <a:r>
              <a:rPr lang="id-ID" dirty="0"/>
              <a:t> </a:t>
            </a:r>
            <a:r>
              <a:rPr lang="id-ID" dirty="0" err="1"/>
              <a:t>used</a:t>
            </a:r>
            <a:r>
              <a:rPr lang="id-ID" dirty="0"/>
              <a:t> </a:t>
            </a:r>
            <a:r>
              <a:rPr lang="en-US" dirty="0"/>
              <a:t>in the preview file </a:t>
            </a:r>
            <a:r>
              <a:rPr lang="id-ID" dirty="0"/>
              <a:t>: </a:t>
            </a:r>
            <a:r>
              <a:rPr lang="en-ID" dirty="0"/>
              <a:t>https://unsplash.com/photos/bteX_BmI_nY</a:t>
            </a:r>
          </a:p>
        </p:txBody>
      </p:sp>
      <p:sp>
        <p:nvSpPr>
          <p:cNvPr id="4" name="Slide Number Placeholder 3"/>
          <p:cNvSpPr>
            <a:spLocks noGrp="1"/>
          </p:cNvSpPr>
          <p:nvPr>
            <p:ph type="sldNum" sz="quarter" idx="5"/>
          </p:nvPr>
        </p:nvSpPr>
        <p:spPr/>
        <p:txBody>
          <a:bodyPr/>
          <a:lstStyle/>
          <a:p>
            <a:fld id="{11DD8B36-16CD-46A7-AF2F-AE840F34D0F1}" type="slidenum">
              <a:rPr lang="id-ID" smtClean="0"/>
              <a:pPr/>
              <a:t>3</a:t>
            </a:fld>
            <a:endParaRPr lang="id-ID" dirty="0"/>
          </a:p>
        </p:txBody>
      </p:sp>
    </p:spTree>
    <p:extLst>
      <p:ext uri="{BB962C8B-B14F-4D97-AF65-F5344CB8AC3E}">
        <p14:creationId xmlns:p14="http://schemas.microsoft.com/office/powerpoint/2010/main" val="428941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1AFA96FD-CC32-4F16-8FA2-DDC746D40D1F}"/>
              </a:ext>
            </a:extLst>
          </p:cNvPr>
          <p:cNvSpPr>
            <a:spLocks noGrp="1"/>
          </p:cNvSpPr>
          <p:nvPr>
            <p:ph type="dt" idx="1"/>
          </p:nvPr>
        </p:nvSpPr>
        <p:spPr/>
        <p:txBody>
          <a:bodyPr/>
          <a:lstStyle/>
          <a:p>
            <a:fld id="{5DB4AEDE-8783-483E-81C1-04C4E99F47ED}" type="datetime1">
              <a:rPr lang="en-US" smtClean="0"/>
              <a:t>12/6/21</a:t>
            </a:fld>
            <a:endParaRPr lang="en-US"/>
          </a:p>
        </p:txBody>
      </p:sp>
    </p:spTree>
    <p:extLst>
      <p:ext uri="{BB962C8B-B14F-4D97-AF65-F5344CB8AC3E}">
        <p14:creationId xmlns:p14="http://schemas.microsoft.com/office/powerpoint/2010/main" val="1086817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28ECDF48-E872-48B0-A1ED-D12385EEE043}"/>
              </a:ext>
            </a:extLst>
          </p:cNvPr>
          <p:cNvSpPr>
            <a:spLocks noGrp="1"/>
          </p:cNvSpPr>
          <p:nvPr>
            <p:ph type="dt" idx="1"/>
          </p:nvPr>
        </p:nvSpPr>
        <p:spPr/>
        <p:txBody>
          <a:bodyPr/>
          <a:lstStyle/>
          <a:p>
            <a:fld id="{F7111D0A-8055-4BA0-8FA5-9A3FF71E3197}" type="datetime1">
              <a:rPr lang="en-US" smtClean="0"/>
              <a:t>12/6/21</a:t>
            </a:fld>
            <a:endParaRPr lang="en-US"/>
          </a:p>
        </p:txBody>
      </p:sp>
    </p:spTree>
    <p:extLst>
      <p:ext uri="{BB962C8B-B14F-4D97-AF65-F5344CB8AC3E}">
        <p14:creationId xmlns:p14="http://schemas.microsoft.com/office/powerpoint/2010/main" val="1267397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6ED475A5-3B48-4D76-9425-C1B5A3D4F000}"/>
              </a:ext>
            </a:extLst>
          </p:cNvPr>
          <p:cNvSpPr>
            <a:spLocks noGrp="1"/>
          </p:cNvSpPr>
          <p:nvPr>
            <p:ph type="dt" idx="1"/>
          </p:nvPr>
        </p:nvSpPr>
        <p:spPr/>
        <p:txBody>
          <a:bodyPr/>
          <a:lstStyle/>
          <a:p>
            <a:fld id="{EED385CA-85A3-4058-A721-3B3132509BB0}" type="datetime1">
              <a:rPr lang="en-US" smtClean="0"/>
              <a:t>12/6/21</a:t>
            </a:fld>
            <a:endParaRPr lang="en-US"/>
          </a:p>
        </p:txBody>
      </p:sp>
    </p:spTree>
    <p:extLst>
      <p:ext uri="{BB962C8B-B14F-4D97-AF65-F5344CB8AC3E}">
        <p14:creationId xmlns:p14="http://schemas.microsoft.com/office/powerpoint/2010/main" val="1865289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4D2E64E8-AC04-42FF-A6A4-A1C76C1F0F7D}"/>
              </a:ext>
            </a:extLst>
          </p:cNvPr>
          <p:cNvSpPr>
            <a:spLocks noGrp="1"/>
          </p:cNvSpPr>
          <p:nvPr>
            <p:ph type="dt" idx="1"/>
          </p:nvPr>
        </p:nvSpPr>
        <p:spPr/>
        <p:txBody>
          <a:bodyPr/>
          <a:lstStyle/>
          <a:p>
            <a:fld id="{932D292A-764E-460F-9ED3-5522A8B94821}" type="datetime1">
              <a:rPr lang="en-US" smtClean="0"/>
              <a:t>12/6/21</a:t>
            </a:fld>
            <a:endParaRPr lang="en-US"/>
          </a:p>
        </p:txBody>
      </p:sp>
    </p:spTree>
    <p:extLst>
      <p:ext uri="{BB962C8B-B14F-4D97-AF65-F5344CB8AC3E}">
        <p14:creationId xmlns:p14="http://schemas.microsoft.com/office/powerpoint/2010/main" val="580305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8932663F-1234-465A-914C-73BB7C11C18B}"/>
              </a:ext>
            </a:extLst>
          </p:cNvPr>
          <p:cNvSpPr>
            <a:spLocks noGrp="1"/>
          </p:cNvSpPr>
          <p:nvPr>
            <p:ph type="dt" idx="1"/>
          </p:nvPr>
        </p:nvSpPr>
        <p:spPr/>
        <p:txBody>
          <a:bodyPr/>
          <a:lstStyle/>
          <a:p>
            <a:fld id="{A116CDAE-D3CC-4CEE-A8FE-D94E2B84C537}" type="datetime1">
              <a:rPr lang="en-US" smtClean="0"/>
              <a:t>12/6/21</a:t>
            </a:fld>
            <a:endParaRPr lang="en-US"/>
          </a:p>
        </p:txBody>
      </p:sp>
    </p:spTree>
    <p:extLst>
      <p:ext uri="{BB962C8B-B14F-4D97-AF65-F5344CB8AC3E}">
        <p14:creationId xmlns:p14="http://schemas.microsoft.com/office/powerpoint/2010/main" val="650571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E4335ABE-B09C-4131-91FB-684380917D15}"/>
              </a:ext>
            </a:extLst>
          </p:cNvPr>
          <p:cNvSpPr>
            <a:spLocks noGrp="1"/>
          </p:cNvSpPr>
          <p:nvPr>
            <p:ph type="dt" idx="1"/>
          </p:nvPr>
        </p:nvSpPr>
        <p:spPr/>
        <p:txBody>
          <a:bodyPr/>
          <a:lstStyle/>
          <a:p>
            <a:fld id="{543B2417-5ED9-4B92-BEDF-1185E8B192FA}" type="datetime1">
              <a:rPr lang="en-US" smtClean="0"/>
              <a:t>12/6/21</a:t>
            </a:fld>
            <a:endParaRPr lang="en-US"/>
          </a:p>
        </p:txBody>
      </p:sp>
    </p:spTree>
    <p:extLst>
      <p:ext uri="{BB962C8B-B14F-4D97-AF65-F5344CB8AC3E}">
        <p14:creationId xmlns:p14="http://schemas.microsoft.com/office/powerpoint/2010/main" val="241545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CD6F0481-E651-43A4-81BA-F8A02B9F4D12}"/>
              </a:ext>
            </a:extLst>
          </p:cNvPr>
          <p:cNvSpPr>
            <a:spLocks noGrp="1"/>
          </p:cNvSpPr>
          <p:nvPr>
            <p:ph type="dt" idx="1"/>
          </p:nvPr>
        </p:nvSpPr>
        <p:spPr/>
        <p:txBody>
          <a:bodyPr/>
          <a:lstStyle/>
          <a:p>
            <a:fld id="{088FF6B0-5E2D-41A6-BA4A-D307DB0B3CB1}" type="datetime1">
              <a:rPr lang="en-US" smtClean="0"/>
              <a:t>12/6/21</a:t>
            </a:fld>
            <a:endParaRPr lang="en-US"/>
          </a:p>
        </p:txBody>
      </p:sp>
    </p:spTree>
    <p:extLst>
      <p:ext uri="{BB962C8B-B14F-4D97-AF65-F5344CB8AC3E}">
        <p14:creationId xmlns:p14="http://schemas.microsoft.com/office/powerpoint/2010/main" val="268690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C262782-DCE2-4444-BFF2-079660A29D7F}"/>
              </a:ext>
            </a:extLst>
          </p:cNvPr>
          <p:cNvSpPr>
            <a:spLocks noGrp="1"/>
          </p:cNvSpPr>
          <p:nvPr>
            <p:ph type="dt" idx="1"/>
          </p:nvPr>
        </p:nvSpPr>
        <p:spPr/>
        <p:txBody>
          <a:bodyPr/>
          <a:lstStyle/>
          <a:p>
            <a:fld id="{DF30D44D-1301-48F8-AF86-898B4B4F3E21}" type="datetime1">
              <a:rPr lang="en-US" smtClean="0"/>
              <a:t>12/6/21</a:t>
            </a:fld>
            <a:endParaRPr lang="en-US"/>
          </a:p>
        </p:txBody>
      </p:sp>
    </p:spTree>
    <p:extLst>
      <p:ext uri="{BB962C8B-B14F-4D97-AF65-F5344CB8AC3E}">
        <p14:creationId xmlns:p14="http://schemas.microsoft.com/office/powerpoint/2010/main" val="19609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D06E0F26-F7B7-4E00-87BF-9F6FE3829F8C}"/>
              </a:ext>
            </a:extLst>
          </p:cNvPr>
          <p:cNvSpPr>
            <a:spLocks noGrp="1"/>
          </p:cNvSpPr>
          <p:nvPr>
            <p:ph type="dt" idx="1"/>
          </p:nvPr>
        </p:nvSpPr>
        <p:spPr/>
        <p:txBody>
          <a:bodyPr/>
          <a:lstStyle/>
          <a:p>
            <a:fld id="{336EB485-98C2-4B47-B4AD-B72024E69C7A}" type="datetime1">
              <a:rPr lang="en-US" smtClean="0"/>
              <a:t>12/6/21</a:t>
            </a:fld>
            <a:endParaRPr lang="en-US"/>
          </a:p>
        </p:txBody>
      </p:sp>
    </p:spTree>
    <p:extLst>
      <p:ext uri="{BB962C8B-B14F-4D97-AF65-F5344CB8AC3E}">
        <p14:creationId xmlns:p14="http://schemas.microsoft.com/office/powerpoint/2010/main" val="409952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7A3D58C-C2A4-4684-A863-EF3F4BBAFFEA}"/>
              </a:ext>
            </a:extLst>
          </p:cNvPr>
          <p:cNvSpPr>
            <a:spLocks noGrp="1"/>
          </p:cNvSpPr>
          <p:nvPr>
            <p:ph type="dt" idx="1"/>
          </p:nvPr>
        </p:nvSpPr>
        <p:spPr/>
        <p:txBody>
          <a:bodyPr/>
          <a:lstStyle/>
          <a:p>
            <a:fld id="{3D67AD53-EC83-44D9-B18E-36F342D657F8}" type="datetime1">
              <a:rPr lang="en-US" smtClean="0"/>
              <a:t>12/6/21</a:t>
            </a:fld>
            <a:endParaRPr lang="en-US"/>
          </a:p>
        </p:txBody>
      </p:sp>
    </p:spTree>
    <p:extLst>
      <p:ext uri="{BB962C8B-B14F-4D97-AF65-F5344CB8AC3E}">
        <p14:creationId xmlns:p14="http://schemas.microsoft.com/office/powerpoint/2010/main" val="100942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accent1">
                <a:lumMod val="26000"/>
              </a:schemeClr>
            </a:gs>
            <a:gs pos="100000">
              <a:schemeClr val="accent2">
                <a:alpha val="70000"/>
              </a:schemeClr>
            </a:gs>
          </a:gsLst>
          <a:lin ang="600000" scaled="0"/>
        </a:gradFill>
        <a:effectLst/>
      </p:bgPr>
    </p:bg>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gradFill>
              <a:gsLst>
                <a:gs pos="0">
                  <a:srgbClr val="00A8CF"/>
                </a:gs>
                <a:gs pos="99000">
                  <a:schemeClr val="tx2">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4694CF45-1CB4-4D3A-BD84-01A4222EC583}" type="datetime1">
              <a:rPr lang="en-US" smtClean="0"/>
              <a:t>12/6/21</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a:t>
              </a:t>
            </a:r>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4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C34C7-0A4F-41B7-885F-BFE1002AEC68}" type="datetime1">
              <a:rPr lang="en-US" smtClean="0"/>
              <a:t>12/6/21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09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Custom 27_Push from bottom">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4E0BAE-0B47-4A37-A0D3-54A2B609849C}"/>
              </a:ext>
            </a:extLst>
          </p:cNvPr>
          <p:cNvSpPr>
            <a:spLocks noGrp="1"/>
          </p:cNvSpPr>
          <p:nvPr>
            <p:ph type="pic" sz="quarter" idx="18"/>
          </p:nvPr>
        </p:nvSpPr>
        <p:spPr>
          <a:xfrm flipH="1">
            <a:off x="4476750" y="-1142999"/>
            <a:ext cx="8801100" cy="8801100"/>
          </a:xfrm>
          <a:custGeom>
            <a:avLst/>
            <a:gdLst>
              <a:gd name="connsiteX0" fmla="*/ 0 w 13230224"/>
              <a:gd name="connsiteY0" fmla="*/ 0 h 8820149"/>
              <a:gd name="connsiteX1" fmla="*/ 13230224 w 13230224"/>
              <a:gd name="connsiteY1" fmla="*/ 0 h 8820149"/>
              <a:gd name="connsiteX2" fmla="*/ 13230224 w 13230224"/>
              <a:gd name="connsiteY2" fmla="*/ 8820149 h 8820149"/>
              <a:gd name="connsiteX3" fmla="*/ 0 w 13230224"/>
              <a:gd name="connsiteY3" fmla="*/ 8820149 h 8820149"/>
            </a:gdLst>
            <a:ahLst/>
            <a:cxnLst>
              <a:cxn ang="0">
                <a:pos x="connsiteX0" y="connsiteY0"/>
              </a:cxn>
              <a:cxn ang="0">
                <a:pos x="connsiteX1" y="connsiteY1"/>
              </a:cxn>
              <a:cxn ang="0">
                <a:pos x="connsiteX2" y="connsiteY2"/>
              </a:cxn>
              <a:cxn ang="0">
                <a:pos x="connsiteX3" y="connsiteY3"/>
              </a:cxn>
            </a:cxnLst>
            <a:rect l="l" t="t" r="r" b="b"/>
            <a:pathLst>
              <a:path w="13230224" h="8820149">
                <a:moveTo>
                  <a:pt x="0" y="0"/>
                </a:moveTo>
                <a:lnTo>
                  <a:pt x="13230224" y="0"/>
                </a:lnTo>
                <a:lnTo>
                  <a:pt x="13230224" y="8820149"/>
                </a:lnTo>
                <a:lnTo>
                  <a:pt x="0" y="8820149"/>
                </a:lnTo>
                <a:close/>
              </a:path>
            </a:pathLst>
          </a:custGeom>
          <a:pattFill prst="pct80">
            <a:fgClr>
              <a:schemeClr val="tx1"/>
            </a:fgClr>
            <a:bgClr>
              <a:schemeClr val="bg1"/>
            </a:bgClr>
          </a:pattFill>
        </p:spPr>
        <p:txBody>
          <a:bodyPr wrap="square" anchor="ctr">
            <a:noAutofit/>
          </a:bodyPr>
          <a:lstStyle>
            <a:lvl1pPr marL="0" indent="0" algn="ctr">
              <a:buNone/>
              <a:defRPr sz="1600">
                <a:latin typeface="Raleway" panose="020B0503030101060003" pitchFamily="34" charset="0"/>
              </a:defRPr>
            </a:lvl1pPr>
          </a:lstStyle>
          <a:p>
            <a:endParaRPr lang="id-ID"/>
          </a:p>
        </p:txBody>
      </p:sp>
      <p:sp>
        <p:nvSpPr>
          <p:cNvPr id="5" name="Rectangle 4">
            <a:extLst>
              <a:ext uri="{FF2B5EF4-FFF2-40B4-BE49-F238E27FC236}">
                <a16:creationId xmlns:a16="http://schemas.microsoft.com/office/drawing/2014/main" id="{ACB98DB8-D7CD-4147-934B-D7C0B0326386}"/>
              </a:ext>
            </a:extLst>
          </p:cNvPr>
          <p:cNvSpPr/>
          <p:nvPr userDrawn="1"/>
        </p:nvSpPr>
        <p:spPr>
          <a:xfrm>
            <a:off x="0" y="-1143000"/>
            <a:ext cx="4476750" cy="88011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6746347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Static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269D19F-30B8-40ED-91BE-0B561D1C6CBE}"/>
              </a:ext>
            </a:extLst>
          </p:cNvPr>
          <p:cNvSpPr>
            <a:spLocks noGrp="1"/>
          </p:cNvSpPr>
          <p:nvPr>
            <p:ph type="pic" sz="quarter" idx="12"/>
          </p:nvPr>
        </p:nvSpPr>
        <p:spPr>
          <a:xfrm>
            <a:off x="0" y="15428"/>
            <a:ext cx="12192000" cy="6842571"/>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pattFill prst="pct10">
            <a:fgClr>
              <a:schemeClr val="tx1"/>
            </a:fgClr>
            <a:bgClr>
              <a:schemeClr val="bg1"/>
            </a:bgClr>
          </a:pattFill>
        </p:spPr>
        <p:txBody>
          <a:bodyPr wrap="square" anchor="ctr">
            <a:noAutofit/>
          </a:bodyPr>
          <a:lstStyle>
            <a:lvl1pPr marL="0" indent="0" algn="ctr">
              <a:buNone/>
              <a:defRPr sz="1600">
                <a:latin typeface="Raleway" panose="020B0503030101060003" pitchFamily="34" charset="0"/>
              </a:defRPr>
            </a:lvl1pPr>
          </a:lstStyle>
          <a:p>
            <a:endParaRPr lang="id-ID" dirty="0"/>
          </a:p>
        </p:txBody>
      </p:sp>
    </p:spTree>
    <p:extLst>
      <p:ext uri="{BB962C8B-B14F-4D97-AF65-F5344CB8AC3E}">
        <p14:creationId xmlns:p14="http://schemas.microsoft.com/office/powerpoint/2010/main" val="281778553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Static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1226C36-E89C-405F-A893-1C7E4636E2BC}"/>
              </a:ext>
            </a:extLst>
          </p:cNvPr>
          <p:cNvSpPr>
            <a:spLocks noGrp="1"/>
          </p:cNvSpPr>
          <p:nvPr>
            <p:ph type="pic" sz="quarter" idx="11"/>
          </p:nvPr>
        </p:nvSpPr>
        <p:spPr>
          <a:xfrm>
            <a:off x="0" y="15428"/>
            <a:ext cx="12192000" cy="6842571"/>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pattFill prst="pct80">
            <a:fgClr>
              <a:schemeClr val="tx1"/>
            </a:fgClr>
            <a:bgClr>
              <a:schemeClr val="bg1"/>
            </a:bgClr>
          </a:pattFill>
        </p:spPr>
        <p:txBody>
          <a:bodyPr wrap="square" anchor="ctr">
            <a:noAutofit/>
          </a:bodyPr>
          <a:lstStyle>
            <a:lvl1pPr marL="0" indent="0" algn="ctr">
              <a:buNone/>
              <a:defRPr sz="1600">
                <a:latin typeface="Raleway" panose="020B0503030101060003" pitchFamily="34" charset="0"/>
              </a:defRPr>
            </a:lvl1pPr>
          </a:lstStyle>
          <a:p>
            <a:endParaRPr lang="id-ID" dirty="0"/>
          </a:p>
        </p:txBody>
      </p:sp>
      <p:sp>
        <p:nvSpPr>
          <p:cNvPr id="3" name="Title 1">
            <a:extLst>
              <a:ext uri="{FF2B5EF4-FFF2-40B4-BE49-F238E27FC236}">
                <a16:creationId xmlns:a16="http://schemas.microsoft.com/office/drawing/2014/main" id="{D5902ABC-C7DF-40DD-87A1-4EC95CB55C3C}"/>
              </a:ext>
            </a:extLst>
          </p:cNvPr>
          <p:cNvSpPr>
            <a:spLocks noGrp="1"/>
          </p:cNvSpPr>
          <p:nvPr>
            <p:ph type="title"/>
          </p:nvPr>
        </p:nvSpPr>
        <p:spPr>
          <a:xfrm>
            <a:off x="838200" y="447226"/>
            <a:ext cx="10515600" cy="434975"/>
          </a:xfrm>
        </p:spPr>
        <p:txBody>
          <a:bodyPr>
            <a:noAutofit/>
          </a:bodyPr>
          <a:lstStyle>
            <a:lvl1pPr algn="ctr">
              <a:defRPr sz="3200">
                <a:latin typeface="Raleway SemiBold" panose="020B0703030101060003" pitchFamily="34" charset="0"/>
              </a:defRPr>
            </a:lvl1pPr>
          </a:lstStyle>
          <a:p>
            <a:endParaRPr lang="id-ID" dirty="0"/>
          </a:p>
        </p:txBody>
      </p:sp>
      <p:sp>
        <p:nvSpPr>
          <p:cNvPr id="4" name="Text Placeholder 7">
            <a:extLst>
              <a:ext uri="{FF2B5EF4-FFF2-40B4-BE49-F238E27FC236}">
                <a16:creationId xmlns:a16="http://schemas.microsoft.com/office/drawing/2014/main" id="{87400AA9-69C4-4371-8733-41B837A5F805}"/>
              </a:ext>
            </a:extLst>
          </p:cNvPr>
          <p:cNvSpPr>
            <a:spLocks noGrp="1"/>
          </p:cNvSpPr>
          <p:nvPr>
            <p:ph type="body" sz="quarter" idx="10"/>
          </p:nvPr>
        </p:nvSpPr>
        <p:spPr>
          <a:xfrm>
            <a:off x="838200" y="948876"/>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840923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50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75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1" decel="100000" fill="hold" nodeType="withEffect" nodePh="1">
                  <p:stCondLst>
                    <p:cond delay="500"/>
                  </p:stCondLst>
                  <p:endCondLst>
                    <p:cond delay="0"/>
                  </p:end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864064-F245-447D-87D7-E550DFD1BFDC}" type="datetime1">
              <a:rPr lang="en-US" smtClean="0"/>
              <a:t>12/6/21</a:t>
            </a:fld>
            <a:endParaRPr lang="en-US" dirty="0"/>
          </a:p>
        </p:txBody>
      </p:sp>
      <p:sp>
        <p:nvSpPr>
          <p:cNvPr id="5" name="Footer Placeholder 4"/>
          <p:cNvSpPr>
            <a:spLocks noGrp="1"/>
          </p:cNvSpPr>
          <p:nvPr>
            <p:ph type="ftr" sz="quarter" idx="11"/>
          </p:nvPr>
        </p:nvSpPr>
        <p:spPr/>
        <p:txBody>
          <a:bodyPr/>
          <a:lstStyle/>
          <a:p>
            <a:r>
              <a:rPr lang="en-GB" dirty="0">
                <a:ea typeface="Open Sans Light" panose="020B0306030504020204" pitchFamily="34" charset="0"/>
              </a:rPr>
              <a:t>A DISCUSSION ABOUT THE DIVINE CALL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328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gradFill>
              <a:gsLst>
                <a:gs pos="0">
                  <a:srgbClr val="00A8CF"/>
                </a:gs>
                <a:gs pos="99000">
                  <a:schemeClr val="tx2">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73C993-B6D3-486C-AC68-4599F9A3C5F3}" type="datetime1">
              <a:rPr lang="en-US" smtClean="0"/>
              <a:t>12/6/21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630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AA0837-5BC4-4D86-A9BC-C1E34144164B}" type="datetime1">
              <a:rPr lang="en-US" smtClean="0"/>
              <a:t>12/6/21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78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FE46E-78EA-4E9D-A0C6-E5CF440CC866}" type="datetime1">
              <a:rPr lang="en-US" smtClean="0"/>
              <a:t>12/6/21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61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76159A-4C3D-4762-99F2-E4D94FD73EB0}" type="datetime1">
              <a:rPr lang="en-US" smtClean="0"/>
              <a:t>12/6/21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72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D16F8-596B-45AB-8CF6-7C06910DD71A}" type="datetime1">
              <a:rPr lang="en-US" smtClean="0"/>
              <a:t>12/6/21</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41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7D57260-2143-48C8-96E3-C231A38A558C}" type="datetime1">
              <a:rPr lang="en-US" smtClean="0"/>
              <a:t>12/6/21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590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20C42D9-8E0C-421D-9A4C-DF236176F5F8}" type="datetime1">
              <a:rPr lang="en-US" smtClean="0"/>
              <a:t>12/6/21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028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gradFill>
              <a:gsLst>
                <a:gs pos="0">
                  <a:schemeClr val="accent2">
                    <a:alpha val="70000"/>
                  </a:schemeClr>
                </a:gs>
                <a:gs pos="0">
                  <a:srgbClr val="00A8CF"/>
                </a:gs>
                <a:gs pos="100000">
                  <a:schemeClr val="tx2">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9805950"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dirty="0"/>
            </a:p>
          </p:txBody>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0" i="0">
                <a:solidFill>
                  <a:schemeClr val="tx1"/>
                </a:solidFill>
                <a:effectLst/>
                <a:latin typeface="Futura" panose="020B0602020204020303" pitchFamily="34" charset="-79"/>
                <a:cs typeface="Futura" panose="020B0602020204020303" pitchFamily="34" charset="-79"/>
              </a:defRPr>
            </a:lvl1pPr>
          </a:lstStyle>
          <a:p>
            <a:r>
              <a:rPr lang="en-GB" dirty="0">
                <a:ea typeface="Open Sans Light" panose="020B0306030504020204" pitchFamily="34" charset="0"/>
              </a:rPr>
              <a:t>A DISCUSSION ABOUT THE DIVINE CALL</a:t>
            </a:r>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EF69A8A-7C6D-4835-9854-718B717E2A24}" type="datetime1">
              <a:rPr lang="en-US" smtClean="0"/>
              <a:t>12/6/21</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1" i="0">
                <a:solidFill>
                  <a:schemeClr val="bg1"/>
                </a:solidFill>
                <a:latin typeface="FUTURA MEDIUM" panose="020B0602020204020303" pitchFamily="34" charset="-79"/>
                <a:cs typeface="FUTURA MEDIUM" panose="020B0602020204020303" pitchFamily="34" charset="-79"/>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1219418"/>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84" r:id="rId8"/>
    <p:sldLayoutId id="2147484185" r:id="rId9"/>
    <p:sldLayoutId id="2147484186" r:id="rId10"/>
    <p:sldLayoutId id="2147484188" r:id="rId11"/>
    <p:sldLayoutId id="2147484189" r:id="rId12"/>
    <p:sldLayoutId id="214748419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b="1" i="0" kern="1200">
          <a:solidFill>
            <a:schemeClr val="bg2"/>
          </a:solidFill>
          <a:latin typeface="FUTURA MEDIUM" panose="020B0602020204020303" pitchFamily="34" charset="-79"/>
          <a:ea typeface="+mj-ea"/>
          <a:cs typeface="FUTURA MEDIUM" panose="020B0602020204020303" pitchFamily="34" charset="-79"/>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chain&#10;&#10;Description automatically generated">
            <a:extLst>
              <a:ext uri="{FF2B5EF4-FFF2-40B4-BE49-F238E27FC236}">
                <a16:creationId xmlns:a16="http://schemas.microsoft.com/office/drawing/2014/main" id="{F4C1EA25-D88A-8D4B-B1C0-84F6BE67E5A4}"/>
              </a:ext>
            </a:extLst>
          </p:cNvPr>
          <p:cNvPicPr>
            <a:picLocks noGrp="1" noChangeAspect="1"/>
          </p:cNvPicPr>
          <p:nvPr>
            <p:ph type="pic" sz="quarter" idx="18"/>
          </p:nvPr>
        </p:nvPicPr>
        <p:blipFill>
          <a:blip r:embed="rId3"/>
          <a:srcRect l="16667" r="16667"/>
          <a:stretch>
            <a:fillRect/>
          </a:stretch>
        </p:blipFill>
        <p:spPr>
          <a:xfrm flipH="1">
            <a:off x="4407190" y="-2065046"/>
            <a:ext cx="9737435" cy="9737435"/>
          </a:xfrm>
        </p:spPr>
      </p:pic>
      <p:sp>
        <p:nvSpPr>
          <p:cNvPr id="3" name="TextBox 2">
            <a:extLst>
              <a:ext uri="{FF2B5EF4-FFF2-40B4-BE49-F238E27FC236}">
                <a16:creationId xmlns:a16="http://schemas.microsoft.com/office/drawing/2014/main" id="{4D5F1C9C-AB4A-4EA1-8705-DF8D388E9782}"/>
              </a:ext>
            </a:extLst>
          </p:cNvPr>
          <p:cNvSpPr txBox="1"/>
          <p:nvPr/>
        </p:nvSpPr>
        <p:spPr>
          <a:xfrm>
            <a:off x="1065622" y="2682962"/>
            <a:ext cx="5765683" cy="2092881"/>
          </a:xfrm>
          <a:prstGeom prst="rect">
            <a:avLst/>
          </a:prstGeom>
          <a:noFill/>
        </p:spPr>
        <p:txBody>
          <a:bodyPr wrap="square" rtlCol="0">
            <a:spAutoFit/>
          </a:bodyPr>
          <a:lstStyle/>
          <a:p>
            <a:pPr>
              <a:lnSpc>
                <a:spcPts val="7500"/>
              </a:lnSpc>
            </a:pPr>
            <a:r>
              <a:rPr lang="en-GB" sz="7800" b="1" dirty="0">
                <a:solidFill>
                  <a:schemeClr val="bg1"/>
                </a:solidFill>
                <a:effectLst>
                  <a:outerShdw blurRad="50800" dist="38100" dir="2700000" algn="tl" rotWithShape="0">
                    <a:prstClr val="black">
                      <a:alpha val="40000"/>
                    </a:prstClr>
                  </a:outerShdw>
                </a:effectLst>
                <a:latin typeface="Futura" panose="020B0602020204020303" pitchFamily="34" charset="-79"/>
                <a:cs typeface="Futura" panose="020B0602020204020303" pitchFamily="34" charset="-79"/>
              </a:rPr>
              <a:t>CALLED TO SERVE</a:t>
            </a:r>
          </a:p>
        </p:txBody>
      </p:sp>
      <p:sp>
        <p:nvSpPr>
          <p:cNvPr id="5" name="TextBox 4">
            <a:extLst>
              <a:ext uri="{FF2B5EF4-FFF2-40B4-BE49-F238E27FC236}">
                <a16:creationId xmlns:a16="http://schemas.microsoft.com/office/drawing/2014/main" id="{0C964A00-EE17-43C8-97F0-745C8991FAC2}"/>
              </a:ext>
            </a:extLst>
          </p:cNvPr>
          <p:cNvSpPr txBox="1"/>
          <p:nvPr/>
        </p:nvSpPr>
        <p:spPr>
          <a:xfrm>
            <a:off x="1049455" y="4734984"/>
            <a:ext cx="8766057" cy="1077218"/>
          </a:xfrm>
          <a:prstGeom prst="rect">
            <a:avLst/>
          </a:prstGeom>
          <a:noFill/>
        </p:spPr>
        <p:txBody>
          <a:bodyPr wrap="square" rtlCol="0">
            <a:spAutoFit/>
          </a:bodyPr>
          <a:lstStyle/>
          <a:p>
            <a:r>
              <a:rPr lang="en-GB" sz="3200" dirty="0">
                <a:solidFill>
                  <a:srgbClr val="00A8CF"/>
                </a:solidFill>
                <a:latin typeface="Futura Medium" panose="020B0602020204020303" pitchFamily="34" charset="-79"/>
                <a:ea typeface="Open Sans Light" panose="020B0306030504020204" pitchFamily="34" charset="0"/>
                <a:cs typeface="Futura Medium" panose="020B0602020204020303" pitchFamily="34" charset="-79"/>
              </a:rPr>
              <a:t>A DISCUSSION ABOUT </a:t>
            </a:r>
            <a:br>
              <a:rPr lang="en-GB" sz="3200" dirty="0">
                <a:solidFill>
                  <a:srgbClr val="00A8CF"/>
                </a:solidFill>
                <a:latin typeface="Futura Medium" panose="020B0602020204020303" pitchFamily="34" charset="-79"/>
                <a:ea typeface="Open Sans Light" panose="020B0306030504020204" pitchFamily="34" charset="0"/>
                <a:cs typeface="Futura Medium" panose="020B0602020204020303" pitchFamily="34" charset="-79"/>
              </a:rPr>
            </a:br>
            <a:r>
              <a:rPr lang="en-GB" sz="3200" dirty="0">
                <a:solidFill>
                  <a:srgbClr val="00A8CF"/>
                </a:solidFill>
                <a:latin typeface="Futura Medium" panose="020B0602020204020303" pitchFamily="34" charset="-79"/>
                <a:ea typeface="Open Sans Light" panose="020B0306030504020204" pitchFamily="34" charset="0"/>
                <a:cs typeface="Futura Medium" panose="020B0602020204020303" pitchFamily="34" charset="-79"/>
              </a:rPr>
              <a:t>THE DIVINE CALL</a:t>
            </a:r>
          </a:p>
        </p:txBody>
      </p:sp>
      <p:pic>
        <p:nvPicPr>
          <p:cNvPr id="12" name="Picture 11">
            <a:extLst>
              <a:ext uri="{FF2B5EF4-FFF2-40B4-BE49-F238E27FC236}">
                <a16:creationId xmlns:a16="http://schemas.microsoft.com/office/drawing/2014/main" id="{7816BC7B-7C27-B245-87C0-F89C55D10F48}"/>
              </a:ext>
            </a:extLst>
          </p:cNvPr>
          <p:cNvPicPr>
            <a:picLocks noChangeAspect="1"/>
          </p:cNvPicPr>
          <p:nvPr/>
        </p:nvPicPr>
        <p:blipFill>
          <a:blip r:embed="rId4"/>
          <a:stretch>
            <a:fillRect/>
          </a:stretch>
        </p:blipFill>
        <p:spPr>
          <a:xfrm>
            <a:off x="1165635" y="1520019"/>
            <a:ext cx="2036642" cy="693769"/>
          </a:xfrm>
          <a:prstGeom prst="rect">
            <a:avLst/>
          </a:prstGeom>
        </p:spPr>
      </p:pic>
    </p:spTree>
    <p:extLst>
      <p:ext uri="{BB962C8B-B14F-4D97-AF65-F5344CB8AC3E}">
        <p14:creationId xmlns:p14="http://schemas.microsoft.com/office/powerpoint/2010/main" val="531347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 What </a:t>
            </a:r>
            <a:r>
              <a:rPr lang="en-US" i="1" dirty="0">
                <a:latin typeface="Futura" panose="020B0602020204020303" pitchFamily="34" charset="-79"/>
                <a:cs typeface="Futura" panose="020B0602020204020303" pitchFamily="34" charset="-79"/>
              </a:rPr>
              <a:t>exactly </a:t>
            </a:r>
            <a:r>
              <a:rPr lang="en-US" dirty="0">
                <a:latin typeface="Futura" panose="020B0602020204020303" pitchFamily="34" charset="-79"/>
                <a:cs typeface="Futura" panose="020B0602020204020303" pitchFamily="34" charset="-79"/>
              </a:rPr>
              <a:t>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063938"/>
          </a:xfrm>
        </p:spPr>
        <p:txBody>
          <a:bodyPr>
            <a:normAutofit fontScale="92500" lnSpcReduction="20000"/>
          </a:bodyPr>
          <a:lstStyle/>
          <a:p>
            <a:pPr>
              <a:lnSpc>
                <a:spcPct val="110000"/>
              </a:lnSpc>
              <a:buFont typeface="Wingdings" pitchFamily="2" charset="2"/>
              <a:buChar char="§"/>
            </a:pPr>
            <a:r>
              <a:rPr lang="en-US" sz="3400" dirty="0">
                <a:solidFill>
                  <a:schemeClr val="tx1"/>
                </a:solidFill>
              </a:rPr>
              <a:t>The </a:t>
            </a:r>
            <a:r>
              <a:rPr lang="en-US" sz="3400" b="1" dirty="0">
                <a:solidFill>
                  <a:schemeClr val="tx1"/>
                </a:solidFill>
              </a:rPr>
              <a:t>public</a:t>
            </a:r>
            <a:r>
              <a:rPr lang="en-US" sz="3400" dirty="0">
                <a:solidFill>
                  <a:schemeClr val="tx1"/>
                </a:solidFill>
              </a:rPr>
              <a:t> ministry of the gospel</a:t>
            </a:r>
          </a:p>
          <a:p>
            <a:pPr lvl="1">
              <a:lnSpc>
                <a:spcPct val="110000"/>
              </a:lnSpc>
              <a:buFont typeface="Wingdings" pitchFamily="2" charset="2"/>
              <a:buChar char="§"/>
            </a:pPr>
            <a:r>
              <a:rPr lang="en-US" sz="3000" dirty="0">
                <a:solidFill>
                  <a:schemeClr val="tx1"/>
                </a:solidFill>
              </a:rPr>
              <a:t>God alone gives </a:t>
            </a:r>
            <a:r>
              <a:rPr lang="en-US" sz="3000" b="1" dirty="0">
                <a:solidFill>
                  <a:schemeClr val="tx1"/>
                </a:solidFill>
              </a:rPr>
              <a:t>the message: </a:t>
            </a:r>
            <a:r>
              <a:rPr lang="en-US" sz="3000" b="1" i="1" dirty="0">
                <a:solidFill>
                  <a:schemeClr val="tx1"/>
                </a:solidFill>
              </a:rPr>
              <a:t>“When I [Paul] came to you, brothers, I did not come with eloquence or superior wisdom as I proclaimed to you the testimony about God. For I resolved to know nothing while I was with you except Jesus Christ and him crucified.” (1 Corinthians 2:1-2)</a:t>
            </a:r>
            <a:endParaRPr lang="en-US" sz="3000" dirty="0">
              <a:solidFill>
                <a:schemeClr val="tx1"/>
              </a:solidFill>
            </a:endParaRPr>
          </a:p>
        </p:txBody>
      </p:sp>
      <p:sp>
        <p:nvSpPr>
          <p:cNvPr id="4" name="Slide Number Placeholder 5">
            <a:extLst>
              <a:ext uri="{FF2B5EF4-FFF2-40B4-BE49-F238E27FC236}">
                <a16:creationId xmlns:a16="http://schemas.microsoft.com/office/drawing/2014/main" id="{616B8CE1-22F5-FE4F-8419-506427D7B2B1}"/>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10</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6BFC2B95-A0FA-294A-81FC-AB09A7605BA7}"/>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252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 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70000" lnSpcReduction="20000"/>
          </a:bodyPr>
          <a:lstStyle/>
          <a:p>
            <a:pPr>
              <a:lnSpc>
                <a:spcPct val="120000"/>
              </a:lnSpc>
              <a:buFont typeface="Wingdings" pitchFamily="2" charset="2"/>
              <a:buChar char="§"/>
            </a:pPr>
            <a:r>
              <a:rPr lang="en-US" sz="3400" dirty="0">
                <a:solidFill>
                  <a:schemeClr val="tx1"/>
                </a:solidFill>
              </a:rPr>
              <a:t>God established the public ministry, but . . .</a:t>
            </a:r>
          </a:p>
          <a:p>
            <a:pPr lvl="1">
              <a:lnSpc>
                <a:spcPct val="120000"/>
              </a:lnSpc>
              <a:buFont typeface="Wingdings" pitchFamily="2" charset="2"/>
              <a:buChar char="§"/>
            </a:pPr>
            <a:r>
              <a:rPr lang="en-US" sz="3000" dirty="0">
                <a:solidFill>
                  <a:schemeClr val="tx1"/>
                </a:solidFill>
              </a:rPr>
              <a:t>He allows his church to define the </a:t>
            </a:r>
            <a:r>
              <a:rPr lang="en-US" sz="3000" b="1" dirty="0">
                <a:solidFill>
                  <a:schemeClr val="tx1"/>
                </a:solidFill>
              </a:rPr>
              <a:t>scope and function </a:t>
            </a:r>
            <a:r>
              <a:rPr lang="en-US" sz="3000" dirty="0">
                <a:solidFill>
                  <a:schemeClr val="tx1"/>
                </a:solidFill>
              </a:rPr>
              <a:t>of the ministry:  pastor, administrator, principal, teacher, staff minister</a:t>
            </a:r>
          </a:p>
          <a:p>
            <a:pPr lvl="1">
              <a:lnSpc>
                <a:spcPct val="120000"/>
              </a:lnSpc>
              <a:buFont typeface="Wingdings" pitchFamily="2" charset="2"/>
              <a:buChar char="§"/>
            </a:pPr>
            <a:r>
              <a:rPr lang="en-US" sz="3000" dirty="0">
                <a:solidFill>
                  <a:schemeClr val="tx1"/>
                </a:solidFill>
              </a:rPr>
              <a:t>Full-time public ministers</a:t>
            </a:r>
          </a:p>
          <a:p>
            <a:pPr lvl="1">
              <a:lnSpc>
                <a:spcPct val="120000"/>
              </a:lnSpc>
              <a:buFont typeface="Wingdings" pitchFamily="2" charset="2"/>
              <a:buChar char="§"/>
            </a:pPr>
            <a:r>
              <a:rPr lang="en-US" sz="3000" dirty="0">
                <a:solidFill>
                  <a:schemeClr val="tx1"/>
                </a:solidFill>
              </a:rPr>
              <a:t>Part-time public ministers (such as semi-retired pastors or vacancy pastors)</a:t>
            </a:r>
          </a:p>
          <a:p>
            <a:pPr lvl="1">
              <a:lnSpc>
                <a:spcPct val="120000"/>
              </a:lnSpc>
              <a:buFont typeface="Wingdings" pitchFamily="2" charset="2"/>
              <a:buChar char="§"/>
            </a:pPr>
            <a:r>
              <a:rPr lang="en-US" sz="3000" dirty="0">
                <a:solidFill>
                  <a:schemeClr val="tx1"/>
                </a:solidFill>
              </a:rPr>
              <a:t>Informal or occasional public ministers (such as Sunday school teachers, elders who assist with Communion)</a:t>
            </a:r>
          </a:p>
        </p:txBody>
      </p:sp>
      <p:sp>
        <p:nvSpPr>
          <p:cNvPr id="4" name="Slide Number Placeholder 5">
            <a:extLst>
              <a:ext uri="{FF2B5EF4-FFF2-40B4-BE49-F238E27FC236}">
                <a16:creationId xmlns:a16="http://schemas.microsoft.com/office/drawing/2014/main" id="{5BC1F8BE-38E3-BC4E-8A1C-795A4A8D0933}"/>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11</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A1FA3856-735C-4A43-B27C-289FE9802F4C}"/>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6602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 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9778089" cy="3786790"/>
          </a:xfrm>
        </p:spPr>
        <p:txBody>
          <a:bodyPr>
            <a:normAutofit fontScale="85000" lnSpcReduction="20000"/>
          </a:bodyPr>
          <a:lstStyle/>
          <a:p>
            <a:pPr>
              <a:lnSpc>
                <a:spcPct val="120000"/>
              </a:lnSpc>
              <a:buFont typeface="Wingdings" pitchFamily="2" charset="2"/>
              <a:buChar char="§"/>
            </a:pPr>
            <a:r>
              <a:rPr lang="en-US" sz="3700" dirty="0">
                <a:solidFill>
                  <a:schemeClr val="tx1"/>
                </a:solidFill>
              </a:rPr>
              <a:t>The </a:t>
            </a:r>
            <a:r>
              <a:rPr lang="en-US" sz="3700" b="1" dirty="0">
                <a:solidFill>
                  <a:schemeClr val="tx1"/>
                </a:solidFill>
              </a:rPr>
              <a:t>public</a:t>
            </a:r>
            <a:r>
              <a:rPr lang="en-US" sz="3700" dirty="0">
                <a:solidFill>
                  <a:schemeClr val="tx1"/>
                </a:solidFill>
              </a:rPr>
              <a:t> ministry of the gospel</a:t>
            </a:r>
          </a:p>
          <a:p>
            <a:pPr lvl="1">
              <a:lnSpc>
                <a:spcPct val="120000"/>
              </a:lnSpc>
              <a:buFont typeface="Wingdings" pitchFamily="2" charset="2"/>
              <a:buChar char="§"/>
            </a:pPr>
            <a:r>
              <a:rPr lang="en-US" sz="3200" dirty="0">
                <a:solidFill>
                  <a:schemeClr val="tx1"/>
                </a:solidFill>
              </a:rPr>
              <a:t>God establishes the personal </a:t>
            </a:r>
            <a:r>
              <a:rPr lang="en-US" sz="3200" b="1" dirty="0">
                <a:solidFill>
                  <a:schemeClr val="tx1"/>
                </a:solidFill>
              </a:rPr>
              <a:t>qualifications: </a:t>
            </a:r>
            <a:r>
              <a:rPr lang="en-US" sz="3200" b="1" i="1" dirty="0">
                <a:solidFill>
                  <a:schemeClr val="tx1"/>
                </a:solidFill>
              </a:rPr>
              <a:t>“Now the overseer must be above reproach, the husband of but one wife, temperate, self-controlled, respectable, hospitable, able to teach, not given to drunkenness, not violent but gentle, not quarrelsome, not a lover of money. He must manage his own family well.”</a:t>
            </a:r>
            <a:br>
              <a:rPr lang="en-US" sz="3200" b="1" i="1" dirty="0">
                <a:solidFill>
                  <a:schemeClr val="tx1"/>
                </a:solidFill>
              </a:rPr>
            </a:br>
            <a:r>
              <a:rPr lang="en-US" sz="3200" b="1" i="1" dirty="0">
                <a:solidFill>
                  <a:schemeClr val="tx1"/>
                </a:solidFill>
              </a:rPr>
              <a:t>(1 Timothy 3:1-10)</a:t>
            </a:r>
            <a:endParaRPr lang="en-US" sz="2600" i="1" dirty="0">
              <a:solidFill>
                <a:schemeClr val="tx1"/>
              </a:solidFill>
            </a:endParaRPr>
          </a:p>
        </p:txBody>
      </p:sp>
      <p:sp>
        <p:nvSpPr>
          <p:cNvPr id="4" name="Slide Number Placeholder 5">
            <a:extLst>
              <a:ext uri="{FF2B5EF4-FFF2-40B4-BE49-F238E27FC236}">
                <a16:creationId xmlns:a16="http://schemas.microsoft.com/office/drawing/2014/main" id="{800B05C3-15BA-D043-8B64-94457333FCD0}"/>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12</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4A3F72F4-0736-7C45-A949-7EA137790E9E}"/>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2095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 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92500" lnSpcReduction="10000"/>
          </a:bodyPr>
          <a:lstStyle/>
          <a:p>
            <a:pPr>
              <a:buFont typeface="Wingdings" pitchFamily="2" charset="2"/>
              <a:buChar char="§"/>
            </a:pPr>
            <a:r>
              <a:rPr lang="en-US" sz="3200" dirty="0">
                <a:solidFill>
                  <a:schemeClr val="tx1"/>
                </a:solidFill>
              </a:rPr>
              <a:t>The church establishes the </a:t>
            </a:r>
            <a:r>
              <a:rPr lang="en-US" sz="3200" b="1" dirty="0">
                <a:solidFill>
                  <a:schemeClr val="tx1"/>
                </a:solidFill>
              </a:rPr>
              <a:t>standards</a:t>
            </a:r>
            <a:r>
              <a:rPr lang="en-US" sz="3200" dirty="0">
                <a:solidFill>
                  <a:schemeClr val="tx1"/>
                </a:solidFill>
              </a:rPr>
              <a:t> for skills and training. WELS training . . .</a:t>
            </a:r>
          </a:p>
          <a:p>
            <a:pPr lvl="1">
              <a:buFont typeface="Wingdings" pitchFamily="2" charset="2"/>
              <a:buChar char="§"/>
            </a:pPr>
            <a:r>
              <a:rPr lang="en-US" sz="3000" dirty="0">
                <a:solidFill>
                  <a:schemeClr val="tx1"/>
                </a:solidFill>
              </a:rPr>
              <a:t>For pastors</a:t>
            </a:r>
          </a:p>
          <a:p>
            <a:pPr lvl="1">
              <a:buFont typeface="Wingdings" pitchFamily="2" charset="2"/>
              <a:buChar char="§"/>
            </a:pPr>
            <a:r>
              <a:rPr lang="en-US" sz="3000" dirty="0">
                <a:solidFill>
                  <a:schemeClr val="tx1"/>
                </a:solidFill>
              </a:rPr>
              <a:t>For teachers</a:t>
            </a:r>
          </a:p>
          <a:p>
            <a:pPr lvl="1">
              <a:buFont typeface="Wingdings" pitchFamily="2" charset="2"/>
              <a:buChar char="§"/>
            </a:pPr>
            <a:r>
              <a:rPr lang="en-US" sz="3000" dirty="0">
                <a:solidFill>
                  <a:schemeClr val="tx1"/>
                </a:solidFill>
              </a:rPr>
              <a:t>For staff ministers</a:t>
            </a:r>
          </a:p>
          <a:p>
            <a:pPr lvl="1">
              <a:buFont typeface="Wingdings" pitchFamily="2" charset="2"/>
              <a:buChar char="§"/>
            </a:pPr>
            <a:r>
              <a:rPr lang="en-US" sz="3000" dirty="0">
                <a:solidFill>
                  <a:schemeClr val="tx1"/>
                </a:solidFill>
              </a:rPr>
              <a:t>For part-time, occasional, or informally called workers </a:t>
            </a:r>
            <a:endParaRPr lang="en-US" sz="3000" b="1" dirty="0">
              <a:solidFill>
                <a:schemeClr val="tx1"/>
              </a:solidFill>
            </a:endParaRPr>
          </a:p>
        </p:txBody>
      </p:sp>
      <p:sp>
        <p:nvSpPr>
          <p:cNvPr id="4" name="Slide Number Placeholder 5">
            <a:extLst>
              <a:ext uri="{FF2B5EF4-FFF2-40B4-BE49-F238E27FC236}">
                <a16:creationId xmlns:a16="http://schemas.microsoft.com/office/drawing/2014/main" id="{DD2D5F60-F544-E047-8A2A-6C73A787FE36}"/>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13</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9C0D3510-9727-4441-8FA5-CAFFB785799D}"/>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7856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6" y="2287088"/>
            <a:ext cx="4808522" cy="2283823"/>
          </a:xfrm>
        </p:spPr>
        <p:txBody>
          <a:bodyPr/>
          <a:lstStyle/>
          <a:p>
            <a:r>
              <a:rPr lang="en-US" b="1" dirty="0">
                <a:latin typeface="Futura" panose="020B0602020204020303" pitchFamily="34" charset="-79"/>
                <a:cs typeface="Futura" panose="020B0602020204020303" pitchFamily="34" charset="-79"/>
              </a:rPr>
              <a:t>II.</a:t>
            </a:r>
            <a:br>
              <a:rPr lang="en-US" b="1" dirty="0">
                <a:latin typeface="Futura" panose="020B0602020204020303" pitchFamily="34" charset="-79"/>
                <a:cs typeface="Futura" panose="020B0602020204020303" pitchFamily="34" charset="-79"/>
              </a:rPr>
            </a:br>
            <a:r>
              <a:rPr lang="en-US" b="1" dirty="0">
                <a:latin typeface="Futura" panose="020B0602020204020303" pitchFamily="34" charset="-79"/>
                <a:cs typeface="Futura" panose="020B0602020204020303" pitchFamily="34" charset="-79"/>
              </a:rPr>
              <a:t>How does someone become a public minister?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type="body" idx="1"/>
          </p:nvPr>
        </p:nvSpPr>
        <p:spPr>
          <a:xfrm>
            <a:off x="6912848" y="1860272"/>
            <a:ext cx="4700093" cy="3561523"/>
          </a:xfrm>
        </p:spPr>
        <p:txBody>
          <a:bodyPr>
            <a:normAutofit fontScale="70000" lnSpcReduction="20000"/>
          </a:bodyPr>
          <a:lstStyle/>
          <a:p>
            <a:pPr marL="457200" indent="-457200">
              <a:lnSpc>
                <a:spcPct val="120000"/>
              </a:lnSpc>
              <a:buFont typeface="Wingdings" pitchFamily="2" charset="2"/>
              <a:buChar char="§"/>
            </a:pPr>
            <a:r>
              <a:rPr lang="en-US" sz="3000" cap="none" dirty="0">
                <a:solidFill>
                  <a:schemeClr val="tx1"/>
                </a:solidFill>
              </a:rPr>
              <a:t>In the past, God called people </a:t>
            </a:r>
            <a:r>
              <a:rPr lang="en-US" sz="3000" b="1" cap="none" dirty="0">
                <a:solidFill>
                  <a:schemeClr val="tx1"/>
                </a:solidFill>
              </a:rPr>
              <a:t>directly (immediately) </a:t>
            </a:r>
            <a:r>
              <a:rPr lang="en-US" sz="3000" cap="none" dirty="0">
                <a:solidFill>
                  <a:schemeClr val="tx1"/>
                </a:solidFill>
              </a:rPr>
              <a:t>into the public ministry</a:t>
            </a:r>
            <a:r>
              <a:rPr lang="en-US" sz="3000" b="1" cap="none" dirty="0">
                <a:solidFill>
                  <a:schemeClr val="tx1"/>
                </a:solidFill>
              </a:rPr>
              <a:t>: </a:t>
            </a:r>
            <a:r>
              <a:rPr lang="en-US" sz="3300" cap="none" dirty="0">
                <a:solidFill>
                  <a:schemeClr val="tx1"/>
                </a:solidFill>
              </a:rPr>
              <a:t>Moses, </a:t>
            </a:r>
            <a:r>
              <a:rPr lang="en-US" sz="3000" cap="none" dirty="0">
                <a:solidFill>
                  <a:schemeClr val="tx1"/>
                </a:solidFill>
              </a:rPr>
              <a:t>Jeremiah</a:t>
            </a:r>
            <a:r>
              <a:rPr lang="en-US" sz="3300" cap="none" dirty="0">
                <a:solidFill>
                  <a:schemeClr val="tx1"/>
                </a:solidFill>
              </a:rPr>
              <a:t>, Ezekiel, Isaiah, the disciples, Paul.</a:t>
            </a:r>
          </a:p>
          <a:p>
            <a:pPr marL="457200" indent="-457200">
              <a:lnSpc>
                <a:spcPct val="120000"/>
              </a:lnSpc>
              <a:buFont typeface="Wingdings" pitchFamily="2" charset="2"/>
              <a:buChar char="§"/>
            </a:pPr>
            <a:r>
              <a:rPr lang="en-US" sz="3000" cap="none" dirty="0">
                <a:solidFill>
                  <a:schemeClr val="tx1"/>
                </a:solidFill>
              </a:rPr>
              <a:t>Today</a:t>
            </a:r>
            <a:r>
              <a:rPr lang="en-US" sz="3000" b="1" cap="none" dirty="0">
                <a:solidFill>
                  <a:schemeClr val="tx1"/>
                </a:solidFill>
              </a:rPr>
              <a:t>, </a:t>
            </a:r>
            <a:r>
              <a:rPr lang="en-US" sz="3000" cap="none" dirty="0">
                <a:solidFill>
                  <a:schemeClr val="tx1"/>
                </a:solidFill>
              </a:rPr>
              <a:t>God calls people </a:t>
            </a:r>
            <a:r>
              <a:rPr lang="en-US" sz="3000" b="1" cap="none" dirty="0">
                <a:solidFill>
                  <a:schemeClr val="tx1"/>
                </a:solidFill>
              </a:rPr>
              <a:t>indirectly (mediately) through the church: </a:t>
            </a:r>
            <a:r>
              <a:rPr lang="en-US" sz="3000" cap="none" dirty="0">
                <a:solidFill>
                  <a:schemeClr val="tx1"/>
                </a:solidFill>
              </a:rPr>
              <a:t>seven deacons, Matthias, Paul and Barnabas.</a:t>
            </a:r>
            <a:endParaRPr lang="en-US" sz="2600" dirty="0">
              <a:solidFill>
                <a:schemeClr val="tx1"/>
              </a:solidFill>
            </a:endParaRPr>
          </a:p>
        </p:txBody>
      </p:sp>
      <p:sp>
        <p:nvSpPr>
          <p:cNvPr id="4" name="Slide Number Placeholder 5">
            <a:extLst>
              <a:ext uri="{FF2B5EF4-FFF2-40B4-BE49-F238E27FC236}">
                <a16:creationId xmlns:a16="http://schemas.microsoft.com/office/drawing/2014/main" id="{B3F8F5F4-E785-3C47-8D20-12C750B3D177}"/>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14</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10594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 How does someone become a 	  	 public minister?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62500" lnSpcReduction="20000"/>
          </a:bodyPr>
          <a:lstStyle/>
          <a:p>
            <a:pPr marL="0" indent="0">
              <a:lnSpc>
                <a:spcPct val="120000"/>
              </a:lnSpc>
              <a:buNone/>
            </a:pPr>
            <a:r>
              <a:rPr lang="en-US" sz="3000" dirty="0">
                <a:solidFill>
                  <a:schemeClr val="tx1"/>
                </a:solidFill>
              </a:rPr>
              <a:t>In the church in Jerusalem, God called people to serve through his believers, the church. </a:t>
            </a:r>
            <a:endParaRPr lang="en-US" sz="3000" i="1" dirty="0">
              <a:solidFill>
                <a:schemeClr val="tx1"/>
              </a:solidFill>
            </a:endParaRPr>
          </a:p>
          <a:p>
            <a:pPr marL="0" indent="0">
              <a:lnSpc>
                <a:spcPct val="120000"/>
              </a:lnSpc>
              <a:buNone/>
            </a:pPr>
            <a:r>
              <a:rPr lang="en-US" sz="3000" i="1" dirty="0">
                <a:solidFill>
                  <a:schemeClr val="tx1"/>
                </a:solidFill>
              </a:rPr>
              <a:t>Note how Acts 1:21-26 describes how God called someone to replace Judas as an apostle: </a:t>
            </a:r>
            <a:r>
              <a:rPr lang="en-US" sz="3000" b="1" dirty="0">
                <a:solidFill>
                  <a:schemeClr val="tx1"/>
                </a:solidFill>
              </a:rPr>
              <a:t>Peter said, “It is necessary to choose one of the men who have been with us the whole time the Lord Jesus went in and out among us . . . For one of these must become a witness with us of his resurrection.” So they proposed two men: Joseph called Barsabbas (also called Justus) and Matthias. Then they prayed, “Lord, you know everyone’s heart. Show us which of these two you have chosen to take over this apostolic ministry, which Judas left to go where he belongs.” Then they cast lots, and the lot fell to Matthias; so he was added to the eleven apostles. </a:t>
            </a:r>
          </a:p>
        </p:txBody>
      </p:sp>
      <p:sp>
        <p:nvSpPr>
          <p:cNvPr id="4" name="Slide Number Placeholder 5">
            <a:extLst>
              <a:ext uri="{FF2B5EF4-FFF2-40B4-BE49-F238E27FC236}">
                <a16:creationId xmlns:a16="http://schemas.microsoft.com/office/drawing/2014/main" id="{F2BEC8F0-AE1A-D143-B1DE-4122FA5DF5F8}"/>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15</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7F2C6AC3-BFC3-9D44-B296-91A41DF25B13}"/>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47739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 How does someone become a 	  	 public minister?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92500" lnSpcReduction="20000"/>
          </a:bodyPr>
          <a:lstStyle/>
          <a:p>
            <a:pPr>
              <a:lnSpc>
                <a:spcPct val="110000"/>
              </a:lnSpc>
              <a:buFont typeface="Wingdings" pitchFamily="2" charset="2"/>
              <a:buChar char="§"/>
            </a:pPr>
            <a:r>
              <a:rPr lang="en-US" sz="3000" dirty="0">
                <a:solidFill>
                  <a:schemeClr val="tx1"/>
                </a:solidFill>
              </a:rPr>
              <a:t>The church in Jerusalem established the qualifications (Acts 1:21-22).</a:t>
            </a:r>
          </a:p>
          <a:p>
            <a:pPr>
              <a:lnSpc>
                <a:spcPct val="110000"/>
              </a:lnSpc>
              <a:buFont typeface="Wingdings" pitchFamily="2" charset="2"/>
              <a:buChar char="§"/>
            </a:pPr>
            <a:r>
              <a:rPr lang="en-US" sz="3000" dirty="0">
                <a:solidFill>
                  <a:schemeClr val="tx1"/>
                </a:solidFill>
              </a:rPr>
              <a:t>The church proposed candidates (Acts 1:23).</a:t>
            </a:r>
          </a:p>
          <a:p>
            <a:pPr>
              <a:lnSpc>
                <a:spcPct val="110000"/>
              </a:lnSpc>
              <a:buFont typeface="Wingdings" pitchFamily="2" charset="2"/>
              <a:buChar char="§"/>
            </a:pPr>
            <a:r>
              <a:rPr lang="en-US" sz="3000" dirty="0">
                <a:solidFill>
                  <a:schemeClr val="tx1"/>
                </a:solidFill>
              </a:rPr>
              <a:t>The church prayed for guidance and with trust (Acts 1:24-25).</a:t>
            </a:r>
          </a:p>
          <a:p>
            <a:pPr>
              <a:lnSpc>
                <a:spcPct val="110000"/>
              </a:lnSpc>
              <a:buFont typeface="Wingdings" pitchFamily="2" charset="2"/>
              <a:buChar char="§"/>
            </a:pPr>
            <a:r>
              <a:rPr lang="en-US" sz="3000" dirty="0">
                <a:solidFill>
                  <a:schemeClr val="tx1"/>
                </a:solidFill>
              </a:rPr>
              <a:t>The church selected the workers (through casting lots or voting) (Acts 1:26).</a:t>
            </a:r>
          </a:p>
          <a:p>
            <a:pPr lvl="1">
              <a:lnSpc>
                <a:spcPct val="110000"/>
              </a:lnSpc>
              <a:buFont typeface="Wingdings" pitchFamily="2" charset="2"/>
              <a:buChar char="§"/>
            </a:pPr>
            <a:endParaRPr lang="en-US" sz="2600" dirty="0">
              <a:solidFill>
                <a:schemeClr val="tx1"/>
              </a:solidFill>
            </a:endParaRPr>
          </a:p>
          <a:p>
            <a:pPr lvl="1">
              <a:lnSpc>
                <a:spcPct val="110000"/>
              </a:lnSpc>
              <a:buFont typeface="Wingdings" pitchFamily="2" charset="2"/>
              <a:buChar char="§"/>
            </a:pPr>
            <a:endParaRPr lang="en-US" sz="2200" dirty="0">
              <a:solidFill>
                <a:schemeClr val="tx1"/>
              </a:solidFill>
            </a:endParaRPr>
          </a:p>
        </p:txBody>
      </p:sp>
      <p:sp>
        <p:nvSpPr>
          <p:cNvPr id="4" name="Slide Number Placeholder 5">
            <a:extLst>
              <a:ext uri="{FF2B5EF4-FFF2-40B4-BE49-F238E27FC236}">
                <a16:creationId xmlns:a16="http://schemas.microsoft.com/office/drawing/2014/main" id="{6400579C-02A1-6A4E-9ACD-E27DB64EC385}"/>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16</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E5D02974-A847-A14C-A4EB-F93A7B40A2C7}"/>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03643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 How does someone become a     	 public minister?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77500" lnSpcReduction="20000"/>
          </a:bodyPr>
          <a:lstStyle/>
          <a:p>
            <a:pPr>
              <a:lnSpc>
                <a:spcPct val="120000"/>
              </a:lnSpc>
              <a:buFont typeface="Wingdings" pitchFamily="2" charset="2"/>
              <a:buChar char="§"/>
            </a:pPr>
            <a:r>
              <a:rPr lang="en-US" sz="3000" dirty="0">
                <a:solidFill>
                  <a:schemeClr val="tx1"/>
                </a:solidFill>
              </a:rPr>
              <a:t>Today God extends his call to individuals through fallible and flawed human beings (the church).</a:t>
            </a:r>
          </a:p>
          <a:p>
            <a:pPr>
              <a:lnSpc>
                <a:spcPct val="120000"/>
              </a:lnSpc>
              <a:buFont typeface="Wingdings" pitchFamily="2" charset="2"/>
              <a:buChar char="§"/>
            </a:pPr>
            <a:r>
              <a:rPr lang="en-US" sz="3000" dirty="0">
                <a:solidFill>
                  <a:schemeClr val="tx1"/>
                </a:solidFill>
              </a:rPr>
              <a:t>Responsibility for calling belongs to the church; the church may delegate that responsibility to a smaller group (voters’ assembly or board of education, for example).</a:t>
            </a:r>
          </a:p>
          <a:p>
            <a:pPr>
              <a:lnSpc>
                <a:spcPct val="120000"/>
              </a:lnSpc>
              <a:buFont typeface="Wingdings" pitchFamily="2" charset="2"/>
              <a:buChar char="§"/>
            </a:pPr>
            <a:r>
              <a:rPr lang="en-US" sz="3000" dirty="0">
                <a:solidFill>
                  <a:schemeClr val="tx1"/>
                </a:solidFill>
              </a:rPr>
              <a:t>Despite the involvement of human beings and human judgment, the call is in every way a </a:t>
            </a:r>
            <a:r>
              <a:rPr lang="en-US" sz="3000" b="1" dirty="0">
                <a:solidFill>
                  <a:schemeClr val="tx1"/>
                </a:solidFill>
              </a:rPr>
              <a:t>divine call</a:t>
            </a:r>
            <a:r>
              <a:rPr lang="en-US" sz="3000" dirty="0">
                <a:solidFill>
                  <a:schemeClr val="tx1"/>
                </a:solidFill>
              </a:rPr>
              <a:t>, a call from God. </a:t>
            </a:r>
          </a:p>
        </p:txBody>
      </p:sp>
      <p:sp>
        <p:nvSpPr>
          <p:cNvPr id="4" name="Slide Number Placeholder 5">
            <a:extLst>
              <a:ext uri="{FF2B5EF4-FFF2-40B4-BE49-F238E27FC236}">
                <a16:creationId xmlns:a16="http://schemas.microsoft.com/office/drawing/2014/main" id="{E9C3C77D-DBD7-7947-B322-87B776CC8AFA}"/>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17</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BD26DB02-E969-C343-AD52-3DDB6EB298BF}"/>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04290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6" y="2287088"/>
            <a:ext cx="4351023" cy="2283823"/>
          </a:xfrm>
        </p:spPr>
        <p:txBody>
          <a:bodyPr/>
          <a:lstStyle/>
          <a:p>
            <a:r>
              <a:rPr lang="en-US" b="1" dirty="0">
                <a:latin typeface="Futura" panose="020B0602020204020303" pitchFamily="34" charset="-79"/>
                <a:cs typeface="Futura" panose="020B0602020204020303" pitchFamily="34" charset="-79"/>
              </a:rPr>
              <a:t>III. </a:t>
            </a:r>
            <a:br>
              <a:rPr lang="en-US" b="1" dirty="0">
                <a:latin typeface="Futura" panose="020B0602020204020303" pitchFamily="34" charset="-79"/>
                <a:cs typeface="Futura" panose="020B0602020204020303" pitchFamily="34" charset="-79"/>
              </a:rPr>
            </a:br>
            <a:r>
              <a:rPr lang="en-US" b="1" dirty="0">
                <a:latin typeface="Futura" panose="020B0602020204020303" pitchFamily="34" charset="-79"/>
                <a:cs typeface="Futura" panose="020B0602020204020303" pitchFamily="34" charset="-79"/>
              </a:rPr>
              <a:t>How does the WELS call process work?</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type="body" idx="1"/>
          </p:nvPr>
        </p:nvSpPr>
        <p:spPr>
          <a:xfrm>
            <a:off x="6882306" y="1666459"/>
            <a:ext cx="4448302" cy="3922644"/>
          </a:xfrm>
        </p:spPr>
        <p:txBody>
          <a:bodyPr>
            <a:normAutofit fontScale="62500" lnSpcReduction="20000"/>
          </a:bodyPr>
          <a:lstStyle/>
          <a:p>
            <a:pPr marL="457200" indent="-457200">
              <a:lnSpc>
                <a:spcPct val="120000"/>
              </a:lnSpc>
              <a:buFont typeface="Arial" panose="020B0604020202020204" pitchFamily="34" charset="0"/>
              <a:buChar char="•"/>
            </a:pPr>
            <a:r>
              <a:rPr lang="en-US" sz="3400" cap="none" dirty="0">
                <a:solidFill>
                  <a:schemeClr val="tx1"/>
                </a:solidFill>
              </a:rPr>
              <a:t>The assignment of candidates</a:t>
            </a:r>
          </a:p>
          <a:p>
            <a:pPr marL="457200" indent="-457200">
              <a:lnSpc>
                <a:spcPct val="120000"/>
              </a:lnSpc>
              <a:buFont typeface="Arial" panose="020B0604020202020204" pitchFamily="34" charset="0"/>
              <a:buChar char="•"/>
            </a:pPr>
            <a:r>
              <a:rPr lang="en-US" sz="3400" cap="none" dirty="0">
                <a:solidFill>
                  <a:schemeClr val="tx1"/>
                </a:solidFill>
              </a:rPr>
              <a:t>Calls to synodical or district positions</a:t>
            </a:r>
          </a:p>
          <a:p>
            <a:pPr marL="914400" lvl="1" indent="-457200">
              <a:lnSpc>
                <a:spcPct val="120000"/>
              </a:lnSpc>
              <a:buFont typeface="Arial" panose="020B0604020202020204" pitchFamily="34" charset="0"/>
              <a:buChar char="•"/>
            </a:pPr>
            <a:r>
              <a:rPr lang="en-US" sz="3200" dirty="0">
                <a:solidFill>
                  <a:schemeClr val="tx1"/>
                </a:solidFill>
              </a:rPr>
              <a:t>Elections (full time and part time)</a:t>
            </a:r>
          </a:p>
          <a:p>
            <a:pPr marL="914400" lvl="1" indent="-457200">
              <a:lnSpc>
                <a:spcPct val="120000"/>
              </a:lnSpc>
              <a:buFont typeface="Arial" panose="020B0604020202020204" pitchFamily="34" charset="0"/>
              <a:buChar char="•"/>
            </a:pPr>
            <a:r>
              <a:rPr lang="en-US" sz="3200" dirty="0">
                <a:solidFill>
                  <a:schemeClr val="tx1"/>
                </a:solidFill>
              </a:rPr>
              <a:t>Synodical schools</a:t>
            </a:r>
          </a:p>
          <a:p>
            <a:pPr marL="914400" lvl="1" indent="-457200">
              <a:lnSpc>
                <a:spcPct val="120000"/>
              </a:lnSpc>
              <a:buFont typeface="Arial" panose="020B0604020202020204" pitchFamily="34" charset="0"/>
              <a:buChar char="•"/>
            </a:pPr>
            <a:r>
              <a:rPr lang="en-US" sz="3200" dirty="0">
                <a:solidFill>
                  <a:schemeClr val="tx1"/>
                </a:solidFill>
              </a:rPr>
              <a:t>Administrative positions</a:t>
            </a:r>
          </a:p>
          <a:p>
            <a:pPr marL="457200" indent="-457200">
              <a:lnSpc>
                <a:spcPct val="120000"/>
              </a:lnSpc>
              <a:buFont typeface="Arial" panose="020B0604020202020204" pitchFamily="34" charset="0"/>
              <a:buChar char="•"/>
            </a:pPr>
            <a:r>
              <a:rPr lang="en-US" sz="3400" cap="none" dirty="0">
                <a:solidFill>
                  <a:schemeClr val="tx1"/>
                </a:solidFill>
              </a:rPr>
              <a:t>The call process for congregations</a:t>
            </a:r>
            <a:endParaRPr lang="en-US" sz="3200" cap="none" dirty="0">
              <a:solidFill>
                <a:schemeClr val="tx1"/>
              </a:solidFill>
            </a:endParaRPr>
          </a:p>
        </p:txBody>
      </p:sp>
      <p:sp>
        <p:nvSpPr>
          <p:cNvPr id="4" name="Slide Number Placeholder 5">
            <a:extLst>
              <a:ext uri="{FF2B5EF4-FFF2-40B4-BE49-F238E27FC236}">
                <a16:creationId xmlns:a16="http://schemas.microsoft.com/office/drawing/2014/main" id="{AFD583AB-4EDE-0344-A756-2CF56ABD5650}"/>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18</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4099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III. How does the WELS call 	   	  	 	  process work?</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26239"/>
          </a:xfrm>
        </p:spPr>
        <p:txBody>
          <a:bodyPr>
            <a:normAutofit fontScale="70000" lnSpcReduction="20000"/>
          </a:bodyPr>
          <a:lstStyle/>
          <a:p>
            <a:pPr>
              <a:lnSpc>
                <a:spcPct val="120000"/>
              </a:lnSpc>
              <a:buFont typeface="Wingdings" pitchFamily="2" charset="2"/>
              <a:buChar char="§"/>
            </a:pPr>
            <a:r>
              <a:rPr lang="en-US" sz="3400" dirty="0">
                <a:solidFill>
                  <a:schemeClr val="tx1"/>
                </a:solidFill>
              </a:rPr>
              <a:t>The call process for congregations</a:t>
            </a:r>
          </a:p>
          <a:p>
            <a:pPr lvl="1">
              <a:lnSpc>
                <a:spcPct val="120000"/>
              </a:lnSpc>
              <a:buFont typeface="Wingdings" pitchFamily="2" charset="2"/>
              <a:buChar char="§"/>
            </a:pPr>
            <a:r>
              <a:rPr lang="en-US" sz="3200" dirty="0">
                <a:solidFill>
                  <a:schemeClr val="tx1"/>
                </a:solidFill>
              </a:rPr>
              <a:t>A vacancy occurs (death or retirement of a called worker; called worker accepts call to another location; new position created)</a:t>
            </a:r>
          </a:p>
          <a:p>
            <a:pPr lvl="1">
              <a:lnSpc>
                <a:spcPct val="120000"/>
              </a:lnSpc>
              <a:buFont typeface="Wingdings" pitchFamily="2" charset="2"/>
              <a:buChar char="§"/>
            </a:pPr>
            <a:r>
              <a:rPr lang="en-US" sz="3200" dirty="0">
                <a:solidFill>
                  <a:schemeClr val="tx1"/>
                </a:solidFill>
              </a:rPr>
              <a:t>Congregation contacts the district president</a:t>
            </a:r>
          </a:p>
          <a:p>
            <a:pPr lvl="1">
              <a:lnSpc>
                <a:spcPct val="120000"/>
              </a:lnSpc>
              <a:buFont typeface="Wingdings" pitchFamily="2" charset="2"/>
              <a:buChar char="§"/>
            </a:pPr>
            <a:r>
              <a:rPr lang="en-US" sz="3200" dirty="0">
                <a:solidFill>
                  <a:schemeClr val="tx1"/>
                </a:solidFill>
              </a:rPr>
              <a:t>Congregation evaluates needs and plans</a:t>
            </a:r>
          </a:p>
          <a:p>
            <a:pPr lvl="1">
              <a:lnSpc>
                <a:spcPct val="120000"/>
              </a:lnSpc>
              <a:buFont typeface="Wingdings" pitchFamily="2" charset="2"/>
              <a:buChar char="§"/>
            </a:pPr>
            <a:r>
              <a:rPr lang="en-US" sz="3200" dirty="0">
                <a:solidFill>
                  <a:schemeClr val="tx1"/>
                </a:solidFill>
              </a:rPr>
              <a:t>Congregation meets with the district president to share needs</a:t>
            </a:r>
            <a:endParaRPr lang="en-US" sz="2600" dirty="0">
              <a:solidFill>
                <a:schemeClr val="tx1"/>
              </a:solidFill>
            </a:endParaRPr>
          </a:p>
          <a:p>
            <a:pPr lvl="1">
              <a:lnSpc>
                <a:spcPct val="120000"/>
              </a:lnSpc>
              <a:buFont typeface="Wingdings" pitchFamily="2" charset="2"/>
              <a:buChar char="§"/>
            </a:pPr>
            <a:endParaRPr lang="en-US" sz="2200" dirty="0">
              <a:solidFill>
                <a:schemeClr val="tx1"/>
              </a:solidFill>
            </a:endParaRPr>
          </a:p>
        </p:txBody>
      </p:sp>
      <p:sp>
        <p:nvSpPr>
          <p:cNvPr id="4" name="Slide Number Placeholder 5">
            <a:extLst>
              <a:ext uri="{FF2B5EF4-FFF2-40B4-BE49-F238E27FC236}">
                <a16:creationId xmlns:a16="http://schemas.microsoft.com/office/drawing/2014/main" id="{D750D67C-12FE-704D-80A6-618B6D6AEAFF}"/>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19</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7DA31E48-F000-F444-A451-0E6400D0C2EB}"/>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585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chain&#10;&#10;Description automatically generated">
            <a:extLst>
              <a:ext uri="{FF2B5EF4-FFF2-40B4-BE49-F238E27FC236}">
                <a16:creationId xmlns:a16="http://schemas.microsoft.com/office/drawing/2014/main" id="{CE76A08A-E4C4-CE4A-A181-D66DE4CAF6E9}"/>
              </a:ext>
            </a:extLst>
          </p:cNvPr>
          <p:cNvPicPr>
            <a:picLocks noGrp="1" noChangeAspect="1"/>
          </p:cNvPicPr>
          <p:nvPr>
            <p:ph type="pic" sz="quarter" idx="12"/>
          </p:nvPr>
        </p:nvPicPr>
        <p:blipFill>
          <a:blip r:embed="rId3"/>
          <a:srcRect t="7910" b="7910"/>
          <a:stretch>
            <a:fillRect/>
          </a:stretch>
        </p:blipFill>
        <p:spPr>
          <a:xfrm>
            <a:off x="0" y="-62085"/>
            <a:ext cx="12330113" cy="6920085"/>
          </a:xfrm>
        </p:spPr>
      </p:pic>
      <p:sp>
        <p:nvSpPr>
          <p:cNvPr id="3" name="Rectangle 2">
            <a:extLst>
              <a:ext uri="{FF2B5EF4-FFF2-40B4-BE49-F238E27FC236}">
                <a16:creationId xmlns:a16="http://schemas.microsoft.com/office/drawing/2014/main" id="{A289F290-8B4C-4FB1-8C50-ACFF7B3721F2}"/>
              </a:ext>
            </a:extLst>
          </p:cNvPr>
          <p:cNvSpPr/>
          <p:nvPr/>
        </p:nvSpPr>
        <p:spPr>
          <a:xfrm>
            <a:off x="803275" y="800100"/>
            <a:ext cx="1058545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85CF483B-B68E-42FA-91D2-43E22BF076E9}"/>
              </a:ext>
            </a:extLst>
          </p:cNvPr>
          <p:cNvSpPr txBox="1"/>
          <p:nvPr/>
        </p:nvSpPr>
        <p:spPr>
          <a:xfrm>
            <a:off x="1539616" y="1348441"/>
            <a:ext cx="3821372" cy="646331"/>
          </a:xfrm>
          <a:prstGeom prst="rect">
            <a:avLst/>
          </a:prstGeom>
          <a:noFill/>
        </p:spPr>
        <p:txBody>
          <a:bodyPr wrap="square" rtlCol="0">
            <a:spAutoFit/>
          </a:bodyPr>
          <a:lstStyle/>
          <a:p>
            <a:r>
              <a:rPr lang="en-GB" sz="3600" b="1" dirty="0">
                <a:latin typeface="Futura" panose="020B0602020204020303" pitchFamily="34" charset="-79"/>
                <a:cs typeface="Futura" panose="020B0602020204020303" pitchFamily="34" charset="-79"/>
              </a:rPr>
              <a:t>Introduction</a:t>
            </a:r>
            <a:endParaRPr lang="id-ID" sz="3600" b="1" dirty="0">
              <a:latin typeface="Futura" panose="020B0602020204020303" pitchFamily="34" charset="-79"/>
              <a:cs typeface="Futura" panose="020B0602020204020303" pitchFamily="34" charset="-79"/>
            </a:endParaRPr>
          </a:p>
        </p:txBody>
      </p:sp>
      <p:sp>
        <p:nvSpPr>
          <p:cNvPr id="10" name="Rectangle 9">
            <a:extLst>
              <a:ext uri="{FF2B5EF4-FFF2-40B4-BE49-F238E27FC236}">
                <a16:creationId xmlns:a16="http://schemas.microsoft.com/office/drawing/2014/main" id="{181306DF-90A6-2F45-B45A-B833C6CCC325}"/>
              </a:ext>
            </a:extLst>
          </p:cNvPr>
          <p:cNvSpPr/>
          <p:nvPr/>
        </p:nvSpPr>
        <p:spPr>
          <a:xfrm>
            <a:off x="1539617" y="2551837"/>
            <a:ext cx="9090282" cy="2554545"/>
          </a:xfrm>
          <a:prstGeom prst="rect">
            <a:avLst/>
          </a:prstGeom>
          <a:noFill/>
        </p:spPr>
        <p:txBody>
          <a:bodyPr wrap="square">
            <a:spAutoFit/>
          </a:bodyPr>
          <a:lstStyle/>
          <a:p>
            <a:pPr marL="457200" lvl="0" indent="-457200">
              <a:buClr>
                <a:srgbClr val="00A8CF"/>
              </a:buClr>
              <a:buFont typeface="Wingdings" pitchFamily="2" charset="2"/>
              <a:buChar char="§"/>
            </a:pPr>
            <a:r>
              <a:rPr lang="en-US" sz="3200" dirty="0"/>
              <a:t>2021 synod convention encouraged Bible studies and articles</a:t>
            </a:r>
          </a:p>
          <a:p>
            <a:pPr marL="457200" lvl="0" indent="-457200">
              <a:buClr>
                <a:srgbClr val="00A8CF"/>
              </a:buClr>
              <a:buFont typeface="Wingdings" pitchFamily="2" charset="2"/>
              <a:buChar char="§"/>
            </a:pPr>
            <a:r>
              <a:rPr lang="en-US" sz="3200" dirty="0"/>
              <a:t>Our discussion will center on the</a:t>
            </a:r>
            <a:r>
              <a:rPr lang="en-US" sz="3200" b="1" dirty="0"/>
              <a:t> doctrine of the call </a:t>
            </a:r>
            <a:r>
              <a:rPr lang="en-US" sz="3200" dirty="0"/>
              <a:t>as well as how the doctrine is </a:t>
            </a:r>
            <a:r>
              <a:rPr lang="en-US" sz="3200" b="1" dirty="0"/>
              <a:t>applied and practiced in our synod</a:t>
            </a:r>
            <a:endParaRPr lang="en-US" sz="3200" dirty="0"/>
          </a:p>
        </p:txBody>
      </p:sp>
      <p:sp>
        <p:nvSpPr>
          <p:cNvPr id="6" name="Rectangle 5">
            <a:extLst>
              <a:ext uri="{FF2B5EF4-FFF2-40B4-BE49-F238E27FC236}">
                <a16:creationId xmlns:a16="http://schemas.microsoft.com/office/drawing/2014/main" id="{D2192FCC-0887-7748-A424-D4B78D711EBB}"/>
              </a:ext>
            </a:extLst>
          </p:cNvPr>
          <p:cNvSpPr/>
          <p:nvPr/>
        </p:nvSpPr>
        <p:spPr>
          <a:xfrm>
            <a:off x="10443728" y="-66675"/>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a:extLst>
              <a:ext uri="{FF2B5EF4-FFF2-40B4-BE49-F238E27FC236}">
                <a16:creationId xmlns:a16="http://schemas.microsoft.com/office/drawing/2014/main" id="{9F588C78-DB7E-6A47-B713-308120E02EE5}"/>
              </a:ext>
            </a:extLst>
          </p:cNvPr>
          <p:cNvSpPr txBox="1">
            <a:spLocks/>
          </p:cNvSpPr>
          <p:nvPr/>
        </p:nvSpPr>
        <p:spPr>
          <a:xfrm>
            <a:off x="10351008" y="225933"/>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A310D0BA-2C85-7C41-A2C6-6FB2512F4C3C}"/>
              </a:ext>
            </a:extLst>
          </p:cNvPr>
          <p:cNvSpPr/>
          <p:nvPr/>
        </p:nvSpPr>
        <p:spPr>
          <a:xfrm>
            <a:off x="6522080" y="6283543"/>
            <a:ext cx="5481630" cy="307777"/>
          </a:xfrm>
          <a:prstGeom prst="rect">
            <a:avLst/>
          </a:prstGeom>
        </p:spPr>
        <p:txBody>
          <a:bodyPr wrap="none">
            <a:spAutoFit/>
          </a:bodyPr>
          <a:lstStyle/>
          <a:p>
            <a:pPr algn="r"/>
            <a:r>
              <a:rPr lang="en-GB" sz="1400" b="1" dirty="0">
                <a:solidFill>
                  <a:schemeClr val="bg1"/>
                </a:solidFill>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solidFill>
                  <a:schemeClr val="bg1"/>
                </a:solidFill>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30289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0" fill="hold" grpId="1"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repeatCount="0" fill="hold" grpId="1"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III. How does the WELS call 		   		  process work?</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499"/>
            <a:ext cx="10034253" cy="3850310"/>
          </a:xfrm>
        </p:spPr>
        <p:txBody>
          <a:bodyPr>
            <a:normAutofit fontScale="55000" lnSpcReduction="20000"/>
          </a:bodyPr>
          <a:lstStyle/>
          <a:p>
            <a:pPr>
              <a:lnSpc>
                <a:spcPct val="120000"/>
              </a:lnSpc>
              <a:buFont typeface="Wingdings" pitchFamily="2" charset="2"/>
              <a:buChar char="§"/>
            </a:pPr>
            <a:r>
              <a:rPr lang="en-US" sz="4100" dirty="0">
                <a:solidFill>
                  <a:schemeClr val="tx1"/>
                </a:solidFill>
              </a:rPr>
              <a:t>The call process for congregations</a:t>
            </a:r>
          </a:p>
          <a:p>
            <a:pPr lvl="1">
              <a:lnSpc>
                <a:spcPct val="120000"/>
              </a:lnSpc>
              <a:buFont typeface="Wingdings" pitchFamily="2" charset="2"/>
              <a:buChar char="§"/>
            </a:pPr>
            <a:r>
              <a:rPr lang="en-US" sz="3200" dirty="0">
                <a:solidFill>
                  <a:schemeClr val="tx1"/>
                </a:solidFill>
              </a:rPr>
              <a:t>District president takes information provided by the congregation and researches for candidates who meet the congregation’s needs and who are eligible for a call</a:t>
            </a:r>
          </a:p>
          <a:p>
            <a:pPr lvl="1">
              <a:lnSpc>
                <a:spcPct val="120000"/>
              </a:lnSpc>
              <a:buFont typeface="Wingdings" pitchFamily="2" charset="2"/>
              <a:buChar char="§"/>
            </a:pPr>
            <a:r>
              <a:rPr lang="en-US" sz="3200" dirty="0">
                <a:solidFill>
                  <a:schemeClr val="tx1"/>
                </a:solidFill>
              </a:rPr>
              <a:t>Call meeting is scheduled in which district president or his designee (district vice president, circuit pastor) presents a list of candidates</a:t>
            </a:r>
          </a:p>
          <a:p>
            <a:pPr lvl="1">
              <a:lnSpc>
                <a:spcPct val="120000"/>
              </a:lnSpc>
              <a:buFont typeface="Wingdings" pitchFamily="2" charset="2"/>
              <a:buChar char="§"/>
            </a:pPr>
            <a:r>
              <a:rPr lang="en-US" sz="3200" dirty="0">
                <a:solidFill>
                  <a:schemeClr val="tx1"/>
                </a:solidFill>
              </a:rPr>
              <a:t>District president provides biographical and personal information (including interests and strengths) on each candidate</a:t>
            </a:r>
          </a:p>
          <a:p>
            <a:pPr lvl="1">
              <a:lnSpc>
                <a:spcPct val="120000"/>
              </a:lnSpc>
              <a:buFont typeface="Wingdings" pitchFamily="2" charset="2"/>
              <a:buChar char="§"/>
            </a:pPr>
            <a:r>
              <a:rPr lang="en-US" sz="3200" dirty="0">
                <a:solidFill>
                  <a:schemeClr val="tx1"/>
                </a:solidFill>
              </a:rPr>
              <a:t>Calling body (usually the voters’ assembly) discusses each candidate and votes; once voting identifies the person called, a motion is made to make the call unanimous </a:t>
            </a:r>
          </a:p>
        </p:txBody>
      </p:sp>
      <p:sp>
        <p:nvSpPr>
          <p:cNvPr id="4" name="Slide Number Placeholder 5">
            <a:extLst>
              <a:ext uri="{FF2B5EF4-FFF2-40B4-BE49-F238E27FC236}">
                <a16:creationId xmlns:a16="http://schemas.microsoft.com/office/drawing/2014/main" id="{3DB6858A-FA1C-9F47-8E00-2790C9D21FE5}"/>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20</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553CEA1B-67F8-1B4D-A637-978DAC6E13F1}"/>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5610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III. How does the WELS call 	  		  		  process work?</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62500" lnSpcReduction="20000"/>
          </a:bodyPr>
          <a:lstStyle/>
          <a:p>
            <a:pPr>
              <a:lnSpc>
                <a:spcPct val="120000"/>
              </a:lnSpc>
              <a:buFont typeface="Wingdings" pitchFamily="2" charset="2"/>
              <a:buChar char="§"/>
            </a:pPr>
            <a:r>
              <a:rPr lang="en-US" sz="3700" dirty="0">
                <a:solidFill>
                  <a:schemeClr val="tx1"/>
                </a:solidFill>
              </a:rPr>
              <a:t>The call process for congregations is not a hiring process</a:t>
            </a:r>
          </a:p>
          <a:p>
            <a:pPr lvl="1">
              <a:lnSpc>
                <a:spcPct val="120000"/>
              </a:lnSpc>
              <a:buFont typeface="Wingdings" pitchFamily="2" charset="2"/>
              <a:buChar char="§"/>
            </a:pPr>
            <a:r>
              <a:rPr lang="en-US" sz="3200" dirty="0">
                <a:solidFill>
                  <a:schemeClr val="tx1"/>
                </a:solidFill>
              </a:rPr>
              <a:t>No interviews of candidates</a:t>
            </a:r>
          </a:p>
          <a:p>
            <a:pPr lvl="1">
              <a:lnSpc>
                <a:spcPct val="120000"/>
              </a:lnSpc>
              <a:buFont typeface="Wingdings" pitchFamily="2" charset="2"/>
              <a:buChar char="§"/>
            </a:pPr>
            <a:r>
              <a:rPr lang="en-US" sz="3200" dirty="0">
                <a:solidFill>
                  <a:schemeClr val="tx1"/>
                </a:solidFill>
              </a:rPr>
              <a:t>No “audition” sermons</a:t>
            </a:r>
          </a:p>
          <a:p>
            <a:pPr lvl="1">
              <a:lnSpc>
                <a:spcPct val="120000"/>
              </a:lnSpc>
              <a:buFont typeface="Wingdings" pitchFamily="2" charset="2"/>
              <a:buChar char="§"/>
            </a:pPr>
            <a:r>
              <a:rPr lang="en-US" sz="3200" dirty="0">
                <a:solidFill>
                  <a:schemeClr val="tx1"/>
                </a:solidFill>
              </a:rPr>
              <a:t>No extensive résumé</a:t>
            </a:r>
          </a:p>
          <a:p>
            <a:pPr lvl="1">
              <a:lnSpc>
                <a:spcPct val="120000"/>
              </a:lnSpc>
              <a:buFont typeface="Wingdings" pitchFamily="2" charset="2"/>
              <a:buChar char="§"/>
            </a:pPr>
            <a:r>
              <a:rPr lang="en-US" sz="3200" dirty="0">
                <a:solidFill>
                  <a:schemeClr val="tx1"/>
                </a:solidFill>
              </a:rPr>
              <a:t>TRUST in the </a:t>
            </a:r>
            <a:r>
              <a:rPr lang="en-US" sz="3200">
                <a:solidFill>
                  <a:schemeClr val="tx1"/>
                </a:solidFill>
              </a:rPr>
              <a:t>Lord and that </a:t>
            </a:r>
            <a:r>
              <a:rPr lang="en-US" sz="3200" dirty="0">
                <a:solidFill>
                  <a:schemeClr val="tx1"/>
                </a:solidFill>
              </a:rPr>
              <a:t>he is working through the district president's judgment that any person on the list is qualified for this particular call. </a:t>
            </a:r>
          </a:p>
          <a:p>
            <a:pPr lvl="1">
              <a:lnSpc>
                <a:spcPct val="120000"/>
              </a:lnSpc>
              <a:buFont typeface="Wingdings" pitchFamily="2" charset="2"/>
              <a:buChar char="§"/>
            </a:pPr>
            <a:r>
              <a:rPr lang="en-US" sz="3200" dirty="0">
                <a:solidFill>
                  <a:schemeClr val="tx1"/>
                </a:solidFill>
              </a:rPr>
              <a:t>TRUST in the Lord that he is at work guiding this process, including the called person’s decision</a:t>
            </a:r>
          </a:p>
        </p:txBody>
      </p:sp>
      <p:sp>
        <p:nvSpPr>
          <p:cNvPr id="4" name="Slide Number Placeholder 5">
            <a:extLst>
              <a:ext uri="{FF2B5EF4-FFF2-40B4-BE49-F238E27FC236}">
                <a16:creationId xmlns:a16="http://schemas.microsoft.com/office/drawing/2014/main" id="{95404E0C-1A5E-6F49-ACEC-E1D80957BA36}"/>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21</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0AA2CDBC-FC57-7149-9456-C0A87DDF0340}"/>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0830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III. How does the WELS call 	  	  		 	  process work?</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a:bodyPr>
          <a:lstStyle/>
          <a:p>
            <a:pPr>
              <a:buFont typeface="Wingdings" pitchFamily="2" charset="2"/>
              <a:buChar char="§"/>
            </a:pPr>
            <a:r>
              <a:rPr lang="en-US" sz="3000" dirty="0">
                <a:solidFill>
                  <a:schemeClr val="tx1"/>
                </a:solidFill>
              </a:rPr>
              <a:t>Newly called worker normally takes 2-4 weeks to make a decision</a:t>
            </a:r>
          </a:p>
          <a:p>
            <a:pPr>
              <a:buFont typeface="Wingdings" pitchFamily="2" charset="2"/>
              <a:buChar char="§"/>
            </a:pPr>
            <a:r>
              <a:rPr lang="en-US" sz="3000" dirty="0">
                <a:solidFill>
                  <a:schemeClr val="tx1"/>
                </a:solidFill>
              </a:rPr>
              <a:t>For pastoral vacancies, average of 7 calls issued; vacancy of 6-12 months</a:t>
            </a:r>
          </a:p>
          <a:p>
            <a:pPr>
              <a:buFont typeface="Wingdings" pitchFamily="2" charset="2"/>
              <a:buChar char="§"/>
            </a:pPr>
            <a:endParaRPr lang="en-US" sz="3000" dirty="0">
              <a:solidFill>
                <a:schemeClr val="tx1"/>
              </a:solidFill>
            </a:endParaRPr>
          </a:p>
          <a:p>
            <a:pPr>
              <a:buFont typeface="Wingdings" pitchFamily="2" charset="2"/>
              <a:buChar char="§"/>
            </a:pPr>
            <a:endParaRPr lang="en-US" sz="3000" dirty="0">
              <a:solidFill>
                <a:schemeClr val="tx1"/>
              </a:solidFill>
            </a:endParaRPr>
          </a:p>
        </p:txBody>
      </p:sp>
      <p:sp>
        <p:nvSpPr>
          <p:cNvPr id="4" name="Slide Number Placeholder 5">
            <a:extLst>
              <a:ext uri="{FF2B5EF4-FFF2-40B4-BE49-F238E27FC236}">
                <a16:creationId xmlns:a16="http://schemas.microsoft.com/office/drawing/2014/main" id="{235B2EFB-F67D-7546-A151-A2F6EE589BEA}"/>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22</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F4EC4A49-D4D8-B643-80C8-BEF2FBA97905}"/>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9403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III. How does the WELS call 	 		  	 	  process work?</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fontScale="70000" lnSpcReduction="20000"/>
          </a:bodyPr>
          <a:lstStyle/>
          <a:p>
            <a:pPr>
              <a:lnSpc>
                <a:spcPct val="120000"/>
              </a:lnSpc>
              <a:buFont typeface="Wingdings" pitchFamily="2" charset="2"/>
              <a:buChar char="§"/>
            </a:pPr>
            <a:r>
              <a:rPr lang="en-US" sz="4300" dirty="0">
                <a:solidFill>
                  <a:schemeClr val="tx1"/>
                </a:solidFill>
              </a:rPr>
              <a:t>When your congregation has a vacancy</a:t>
            </a:r>
          </a:p>
          <a:p>
            <a:pPr lvl="1">
              <a:lnSpc>
                <a:spcPct val="120000"/>
              </a:lnSpc>
              <a:buFont typeface="Wingdings" pitchFamily="2" charset="2"/>
              <a:buChar char="§"/>
            </a:pPr>
            <a:r>
              <a:rPr lang="en-US" sz="3200" dirty="0">
                <a:solidFill>
                  <a:schemeClr val="tx1"/>
                </a:solidFill>
              </a:rPr>
              <a:t>Challenges and blessings of a vacancy</a:t>
            </a:r>
          </a:p>
          <a:p>
            <a:pPr lvl="1">
              <a:lnSpc>
                <a:spcPct val="120000"/>
              </a:lnSpc>
              <a:buFont typeface="Wingdings" pitchFamily="2" charset="2"/>
              <a:buChar char="§"/>
            </a:pPr>
            <a:r>
              <a:rPr lang="en-US" sz="3200" b="1" dirty="0">
                <a:solidFill>
                  <a:schemeClr val="tx1"/>
                </a:solidFill>
              </a:rPr>
              <a:t>TRUST</a:t>
            </a:r>
            <a:r>
              <a:rPr lang="en-US" sz="3200" dirty="0">
                <a:solidFill>
                  <a:schemeClr val="tx1"/>
                </a:solidFill>
              </a:rPr>
              <a:t> that the Lord of the Church will provide</a:t>
            </a:r>
          </a:p>
          <a:p>
            <a:pPr lvl="1">
              <a:lnSpc>
                <a:spcPct val="120000"/>
              </a:lnSpc>
              <a:buFont typeface="Wingdings" pitchFamily="2" charset="2"/>
              <a:buChar char="§"/>
            </a:pPr>
            <a:r>
              <a:rPr lang="en-US" sz="3200" dirty="0">
                <a:solidFill>
                  <a:schemeClr val="tx1"/>
                </a:solidFill>
              </a:rPr>
              <a:t>“All things work together for the good of those who love him.” (Romans 8:28)</a:t>
            </a:r>
          </a:p>
          <a:p>
            <a:pPr lvl="1">
              <a:lnSpc>
                <a:spcPct val="120000"/>
              </a:lnSpc>
              <a:buFont typeface="Wingdings" pitchFamily="2" charset="2"/>
              <a:buChar char="§"/>
            </a:pPr>
            <a:r>
              <a:rPr lang="en-US" sz="3200" dirty="0">
                <a:solidFill>
                  <a:schemeClr val="tx1"/>
                </a:solidFill>
              </a:rPr>
              <a:t>“Our times are in his hands.” (Psalm 31:15)</a:t>
            </a:r>
          </a:p>
          <a:p>
            <a:pPr lvl="1">
              <a:lnSpc>
                <a:spcPct val="120000"/>
              </a:lnSpc>
              <a:buFont typeface="Wingdings" pitchFamily="2" charset="2"/>
              <a:buChar char="§"/>
            </a:pPr>
            <a:r>
              <a:rPr lang="en-US" sz="3200" dirty="0">
                <a:solidFill>
                  <a:schemeClr val="tx1"/>
                </a:solidFill>
              </a:rPr>
              <a:t>“Pray for workers.” (Matthew 9:38)</a:t>
            </a:r>
          </a:p>
        </p:txBody>
      </p:sp>
      <p:sp>
        <p:nvSpPr>
          <p:cNvPr id="4" name="Slide Number Placeholder 5">
            <a:extLst>
              <a:ext uri="{FF2B5EF4-FFF2-40B4-BE49-F238E27FC236}">
                <a16:creationId xmlns:a16="http://schemas.microsoft.com/office/drawing/2014/main" id="{95AE95A0-EA96-2E43-BB44-64F8BC3A3C5A}"/>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23</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0FDAF07D-84D2-B447-BCDD-EACBCF75038D}"/>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3478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6" y="2287088"/>
            <a:ext cx="4351023" cy="2283823"/>
          </a:xfrm>
        </p:spPr>
        <p:txBody>
          <a:bodyPr/>
          <a:lstStyle/>
          <a:p>
            <a:r>
              <a:rPr lang="en-US" b="1" dirty="0">
                <a:latin typeface="Futura" panose="020B0602020204020303" pitchFamily="34" charset="-79"/>
                <a:cs typeface="Futura" panose="020B0602020204020303" pitchFamily="34" charset="-79"/>
              </a:rPr>
              <a:t>IV.</a:t>
            </a:r>
            <a:br>
              <a:rPr lang="en-US" b="1" dirty="0">
                <a:latin typeface="Futura" panose="020B0602020204020303" pitchFamily="34" charset="-79"/>
                <a:cs typeface="Futura" panose="020B0602020204020303" pitchFamily="34" charset="-79"/>
              </a:rPr>
            </a:br>
            <a:r>
              <a:rPr lang="en-US" b="1" dirty="0">
                <a:latin typeface="Futura" panose="020B0602020204020303" pitchFamily="34" charset="-79"/>
                <a:cs typeface="Futura" panose="020B0602020204020303" pitchFamily="34" charset="-79"/>
              </a:rPr>
              <a:t>The decision process</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type="body" idx="1"/>
          </p:nvPr>
        </p:nvSpPr>
        <p:spPr>
          <a:xfrm>
            <a:off x="6895559" y="1577007"/>
            <a:ext cx="4293648" cy="4200939"/>
          </a:xfrm>
        </p:spPr>
        <p:txBody>
          <a:bodyPr>
            <a:normAutofit fontScale="62500" lnSpcReduction="20000"/>
          </a:bodyPr>
          <a:lstStyle/>
          <a:p>
            <a:pPr marL="457200" indent="-457200">
              <a:lnSpc>
                <a:spcPct val="120000"/>
              </a:lnSpc>
              <a:buFont typeface="Wingdings" pitchFamily="2" charset="2"/>
              <a:buChar char="§"/>
            </a:pPr>
            <a:r>
              <a:rPr lang="en-US" sz="3400" cap="none" dirty="0">
                <a:solidFill>
                  <a:schemeClr val="tx1"/>
                </a:solidFill>
              </a:rPr>
              <a:t>Two divine calls: which one?</a:t>
            </a:r>
          </a:p>
          <a:p>
            <a:pPr marL="914400" lvl="1" indent="-457200">
              <a:lnSpc>
                <a:spcPct val="120000"/>
              </a:lnSpc>
              <a:buFont typeface="Wingdings" pitchFamily="2" charset="2"/>
              <a:buChar char="§"/>
            </a:pPr>
            <a:r>
              <a:rPr lang="en-US" sz="3000" dirty="0">
                <a:solidFill>
                  <a:schemeClr val="tx1"/>
                </a:solidFill>
              </a:rPr>
              <a:t>A pastor receives a call; he now has two. And he has a decision to make.</a:t>
            </a:r>
          </a:p>
          <a:p>
            <a:pPr marL="914400" lvl="1" indent="-457200">
              <a:lnSpc>
                <a:spcPct val="120000"/>
              </a:lnSpc>
              <a:buFont typeface="Wingdings" pitchFamily="2" charset="2"/>
              <a:buChar char="§"/>
            </a:pPr>
            <a:r>
              <a:rPr lang="en-US" sz="3000" dirty="0">
                <a:solidFill>
                  <a:schemeClr val="tx1"/>
                </a:solidFill>
              </a:rPr>
              <a:t>Discussion with congregational leaders</a:t>
            </a:r>
          </a:p>
          <a:p>
            <a:pPr marL="914400" lvl="1" indent="-457200">
              <a:lnSpc>
                <a:spcPct val="120000"/>
              </a:lnSpc>
              <a:buFont typeface="Wingdings" pitchFamily="2" charset="2"/>
              <a:buChar char="§"/>
            </a:pPr>
            <a:r>
              <a:rPr lang="en-US" sz="3000" dirty="0">
                <a:solidFill>
                  <a:schemeClr val="tx1"/>
                </a:solidFill>
              </a:rPr>
              <a:t>Input from trusted people</a:t>
            </a:r>
          </a:p>
          <a:p>
            <a:pPr marL="914400" lvl="1" indent="-457200">
              <a:lnSpc>
                <a:spcPct val="120000"/>
              </a:lnSpc>
              <a:buFont typeface="Wingdings" pitchFamily="2" charset="2"/>
              <a:buChar char="§"/>
            </a:pPr>
            <a:r>
              <a:rPr lang="en-US" sz="3000" dirty="0">
                <a:solidFill>
                  <a:schemeClr val="tx1"/>
                </a:solidFill>
              </a:rPr>
              <a:t>Discussion with wife and family</a:t>
            </a:r>
          </a:p>
          <a:p>
            <a:pPr marL="914400" lvl="1" indent="-457200">
              <a:lnSpc>
                <a:spcPct val="120000"/>
              </a:lnSpc>
              <a:buFont typeface="Wingdings" pitchFamily="2" charset="2"/>
              <a:buChar char="§"/>
            </a:pPr>
            <a:r>
              <a:rPr lang="en-US" sz="3000" dirty="0">
                <a:solidFill>
                  <a:schemeClr val="tx1"/>
                </a:solidFill>
              </a:rPr>
              <a:t>Much prayer</a:t>
            </a:r>
          </a:p>
        </p:txBody>
      </p:sp>
      <p:sp>
        <p:nvSpPr>
          <p:cNvPr id="4" name="Slide Number Placeholder 5">
            <a:extLst>
              <a:ext uri="{FF2B5EF4-FFF2-40B4-BE49-F238E27FC236}">
                <a16:creationId xmlns:a16="http://schemas.microsoft.com/office/drawing/2014/main" id="{0DAB6575-193E-3543-9DAE-9C28B12D0C3D}"/>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24</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04140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IV. The decision process</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a:bodyPr>
          <a:lstStyle/>
          <a:p>
            <a:pPr lvl="0">
              <a:buFont typeface="Wingdings" pitchFamily="2" charset="2"/>
              <a:buChar char="§"/>
            </a:pPr>
            <a:r>
              <a:rPr lang="en-US" sz="2800" dirty="0">
                <a:solidFill>
                  <a:schemeClr val="tx1"/>
                </a:solidFill>
              </a:rPr>
              <a:t>Your pastor or teacher receives a call to another congregation. You have a responsibility to provide honest and loving input.</a:t>
            </a:r>
          </a:p>
          <a:p>
            <a:pPr lvl="1">
              <a:buFont typeface="Wingdings" pitchFamily="2" charset="2"/>
              <a:buChar char="§"/>
            </a:pPr>
            <a:r>
              <a:rPr lang="en-US" sz="2600" dirty="0">
                <a:solidFill>
                  <a:schemeClr val="tx1"/>
                </a:solidFill>
              </a:rPr>
              <a:t>Pray for the called worker as he or she struggles</a:t>
            </a:r>
          </a:p>
          <a:p>
            <a:pPr lvl="1">
              <a:buFont typeface="Wingdings" pitchFamily="2" charset="2"/>
              <a:buChar char="§"/>
            </a:pPr>
            <a:r>
              <a:rPr lang="en-US" sz="2600" dirty="0">
                <a:solidFill>
                  <a:schemeClr val="tx1"/>
                </a:solidFill>
              </a:rPr>
              <a:t>Encourage the called worker</a:t>
            </a:r>
          </a:p>
          <a:p>
            <a:pPr lvl="1">
              <a:buFont typeface="Wingdings" pitchFamily="2" charset="2"/>
              <a:buChar char="§"/>
            </a:pPr>
            <a:r>
              <a:rPr lang="en-US" sz="2600" dirty="0">
                <a:solidFill>
                  <a:schemeClr val="tx1"/>
                </a:solidFill>
              </a:rPr>
              <a:t>Ask questions about the kinds of things that the worker may be considering</a:t>
            </a:r>
          </a:p>
        </p:txBody>
      </p:sp>
      <p:sp>
        <p:nvSpPr>
          <p:cNvPr id="4" name="Slide Number Placeholder 5">
            <a:extLst>
              <a:ext uri="{FF2B5EF4-FFF2-40B4-BE49-F238E27FC236}">
                <a16:creationId xmlns:a16="http://schemas.microsoft.com/office/drawing/2014/main" id="{122AACA5-0EF4-0740-92E7-837F990C6E82}"/>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25</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5AC8F403-F9FD-D246-9E62-EF60CA68D694}"/>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7206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IV. The decision process</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p:txBody>
          <a:bodyPr>
            <a:normAutofit fontScale="85000" lnSpcReduction="10000"/>
          </a:bodyPr>
          <a:lstStyle/>
          <a:p>
            <a:pPr>
              <a:buFont typeface="Wingdings" pitchFamily="2" charset="2"/>
              <a:buChar char="§"/>
            </a:pPr>
            <a:r>
              <a:rPr lang="en-US" sz="3400" dirty="0">
                <a:solidFill>
                  <a:schemeClr val="tx1"/>
                </a:solidFill>
              </a:rPr>
              <a:t>Three types of considerations when deciding</a:t>
            </a:r>
          </a:p>
          <a:p>
            <a:pPr lvl="1">
              <a:buFont typeface="Wingdings" pitchFamily="2" charset="2"/>
              <a:buChar char="§"/>
            </a:pPr>
            <a:r>
              <a:rPr lang="en-US" sz="3000" dirty="0">
                <a:solidFill>
                  <a:schemeClr val="tx1"/>
                </a:solidFill>
              </a:rPr>
              <a:t>Factors that </a:t>
            </a:r>
            <a:r>
              <a:rPr lang="en-US" sz="3000" b="1" dirty="0">
                <a:solidFill>
                  <a:schemeClr val="tx1"/>
                </a:solidFill>
              </a:rPr>
              <a:t>must not</a:t>
            </a:r>
            <a:r>
              <a:rPr lang="en-US" sz="3000" dirty="0">
                <a:solidFill>
                  <a:schemeClr val="tx1"/>
                </a:solidFill>
              </a:rPr>
              <a:t> influence the deliberation and decision</a:t>
            </a:r>
          </a:p>
          <a:p>
            <a:pPr lvl="1">
              <a:buFont typeface="Wingdings" pitchFamily="2" charset="2"/>
              <a:buChar char="§"/>
            </a:pPr>
            <a:r>
              <a:rPr lang="en-US" sz="3000" dirty="0">
                <a:solidFill>
                  <a:schemeClr val="tx1"/>
                </a:solidFill>
              </a:rPr>
              <a:t>Factors that </a:t>
            </a:r>
            <a:r>
              <a:rPr lang="en-US" sz="3000" b="1" dirty="0">
                <a:solidFill>
                  <a:schemeClr val="tx1"/>
                </a:solidFill>
              </a:rPr>
              <a:t>may </a:t>
            </a:r>
            <a:r>
              <a:rPr lang="en-US" sz="3000" dirty="0">
                <a:solidFill>
                  <a:schemeClr val="tx1"/>
                </a:solidFill>
              </a:rPr>
              <a:t>play some part in the deliberation but don’t determine the decision</a:t>
            </a:r>
          </a:p>
          <a:p>
            <a:pPr lvl="1">
              <a:buFont typeface="Wingdings" pitchFamily="2" charset="2"/>
              <a:buChar char="§"/>
            </a:pPr>
            <a:r>
              <a:rPr lang="en-US" sz="3000" dirty="0">
                <a:solidFill>
                  <a:schemeClr val="tx1"/>
                </a:solidFill>
              </a:rPr>
              <a:t>Two central questions that </a:t>
            </a:r>
            <a:r>
              <a:rPr lang="en-US" sz="3000" b="1" dirty="0">
                <a:solidFill>
                  <a:schemeClr val="tx1"/>
                </a:solidFill>
              </a:rPr>
              <a:t>must </a:t>
            </a:r>
            <a:r>
              <a:rPr lang="en-US" sz="3000" dirty="0">
                <a:solidFill>
                  <a:schemeClr val="tx1"/>
                </a:solidFill>
              </a:rPr>
              <a:t>determine the decision . . . </a:t>
            </a:r>
          </a:p>
        </p:txBody>
      </p:sp>
      <p:sp>
        <p:nvSpPr>
          <p:cNvPr id="4" name="Slide Number Placeholder 5">
            <a:extLst>
              <a:ext uri="{FF2B5EF4-FFF2-40B4-BE49-F238E27FC236}">
                <a16:creationId xmlns:a16="http://schemas.microsoft.com/office/drawing/2014/main" id="{9DA7AEA2-522E-3A4D-86BA-AA357BD76B03}"/>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26</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D40F4222-5123-E14A-A746-4346FFB1F4B5}"/>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5096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IV. The decision process</a:t>
            </a:r>
          </a:p>
        </p:txBody>
      </p:sp>
      <p:sp>
        <p:nvSpPr>
          <p:cNvPr id="4" name="Slide Number Placeholder 5">
            <a:extLst>
              <a:ext uri="{FF2B5EF4-FFF2-40B4-BE49-F238E27FC236}">
                <a16:creationId xmlns:a16="http://schemas.microsoft.com/office/drawing/2014/main" id="{3B85E8FC-E024-0A44-97F7-5880CD631DC9}"/>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27</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E02EDEE9-5B5F-4640-89DA-6870745E91AE}"/>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
        <p:nvSpPr>
          <p:cNvPr id="7" name="Content Placeholder 6">
            <a:extLst>
              <a:ext uri="{FF2B5EF4-FFF2-40B4-BE49-F238E27FC236}">
                <a16:creationId xmlns:a16="http://schemas.microsoft.com/office/drawing/2014/main" id="{781D6BAA-78B1-A54D-96F7-2850E067D837}"/>
              </a:ext>
            </a:extLst>
          </p:cNvPr>
          <p:cNvSpPr>
            <a:spLocks noGrp="1"/>
          </p:cNvSpPr>
          <p:nvPr>
            <p:ph idx="1"/>
          </p:nvPr>
        </p:nvSpPr>
        <p:spPr>
          <a:xfrm>
            <a:off x="-278296" y="2603500"/>
            <a:ext cx="11467503" cy="3416300"/>
          </a:xfrm>
        </p:spPr>
        <p:txBody>
          <a:bodyPr/>
          <a:lstStyle/>
          <a:p>
            <a:pPr lvl="3">
              <a:buFont typeface="Wingdings" pitchFamily="2" charset="2"/>
              <a:buChar char="§"/>
            </a:pPr>
            <a:r>
              <a:rPr lang="en-US" sz="3200" dirty="0">
                <a:latin typeface="Century Gothic" panose="020B0502020202020204" pitchFamily="34" charset="0"/>
              </a:rPr>
              <a:t>The two deciding questions:</a:t>
            </a:r>
          </a:p>
          <a:p>
            <a:pPr lvl="4">
              <a:buFont typeface="Wingdings" pitchFamily="2" charset="2"/>
              <a:buChar char="§"/>
            </a:pPr>
            <a:r>
              <a:rPr lang="en-US" sz="3200" dirty="0">
                <a:latin typeface="Century Gothic" panose="020B0502020202020204" pitchFamily="34" charset="0"/>
              </a:rPr>
              <a:t>Where will the talents God has given me do the most good for God’s kingdom?</a:t>
            </a:r>
          </a:p>
          <a:p>
            <a:pPr lvl="4">
              <a:buFont typeface="Wingdings" pitchFamily="2" charset="2"/>
              <a:buChar char="§"/>
            </a:pPr>
            <a:r>
              <a:rPr lang="en-US" sz="3200" dirty="0">
                <a:latin typeface="Century Gothic" panose="020B0502020202020204" pitchFamily="34" charset="0"/>
              </a:rPr>
              <a:t>Where will my faults and limitations do the least harm?</a:t>
            </a:r>
          </a:p>
          <a:p>
            <a:pPr>
              <a:buFont typeface="Wingdings" pitchFamily="2" charset="2"/>
              <a:buChar char="§"/>
            </a:pPr>
            <a:endParaRPr lang="en-US" dirty="0"/>
          </a:p>
        </p:txBody>
      </p:sp>
    </p:spTree>
    <p:extLst>
      <p:ext uri="{BB962C8B-B14F-4D97-AF65-F5344CB8AC3E}">
        <p14:creationId xmlns:p14="http://schemas.microsoft.com/office/powerpoint/2010/main" val="73225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7A06570-1612-254F-ABDA-E6832848F263}"/>
              </a:ext>
            </a:extLst>
          </p:cNvPr>
          <p:cNvPicPr>
            <a:picLocks noGrp="1" noChangeAspect="1"/>
          </p:cNvPicPr>
          <p:nvPr>
            <p:ph type="pic" sz="quarter" idx="11"/>
          </p:nvPr>
        </p:nvPicPr>
        <p:blipFill>
          <a:blip r:embed="rId3"/>
          <a:srcRect t="7910" b="7910"/>
          <a:stretch>
            <a:fillRect/>
          </a:stretch>
        </p:blipFill>
        <p:spPr>
          <a:xfrm>
            <a:off x="-159026" y="-73822"/>
            <a:ext cx="12351026" cy="6931822"/>
          </a:xfrm>
        </p:spPr>
      </p:pic>
      <p:sp>
        <p:nvSpPr>
          <p:cNvPr id="6" name="Rectangle 5">
            <a:extLst>
              <a:ext uri="{FF2B5EF4-FFF2-40B4-BE49-F238E27FC236}">
                <a16:creationId xmlns:a16="http://schemas.microsoft.com/office/drawing/2014/main" id="{8159B9A0-7BC8-4B83-800F-7FC4DF5C3197}"/>
              </a:ext>
            </a:extLst>
          </p:cNvPr>
          <p:cNvSpPr/>
          <p:nvPr/>
        </p:nvSpPr>
        <p:spPr>
          <a:xfrm>
            <a:off x="-159026" y="-73822"/>
            <a:ext cx="12457043" cy="7125118"/>
          </a:xfrm>
          <a:prstGeom prst="rect">
            <a:avLst/>
          </a:prstGeom>
          <a:gradFill>
            <a:gsLst>
              <a:gs pos="0">
                <a:schemeClr val="accent1">
                  <a:alpha val="91671"/>
                  <a:lumMod val="93000"/>
                </a:schemeClr>
              </a:gs>
              <a:gs pos="100000">
                <a:schemeClr val="accent2">
                  <a:alpha val="7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solidFill>
                <a:schemeClr val="bg1"/>
              </a:solidFill>
            </a:endParaRPr>
          </a:p>
        </p:txBody>
      </p:sp>
      <p:sp>
        <p:nvSpPr>
          <p:cNvPr id="3" name="Title 2">
            <a:extLst>
              <a:ext uri="{FF2B5EF4-FFF2-40B4-BE49-F238E27FC236}">
                <a16:creationId xmlns:a16="http://schemas.microsoft.com/office/drawing/2014/main" id="{BFCF45EA-24FE-4D71-8829-FDA53598AAEA}"/>
              </a:ext>
            </a:extLst>
          </p:cNvPr>
          <p:cNvSpPr>
            <a:spLocks noGrp="1"/>
          </p:cNvSpPr>
          <p:nvPr>
            <p:ph type="title"/>
          </p:nvPr>
        </p:nvSpPr>
        <p:spPr>
          <a:xfrm>
            <a:off x="838200" y="1268840"/>
            <a:ext cx="10515600" cy="434975"/>
          </a:xfrm>
        </p:spPr>
        <p:txBody>
          <a:bodyPr/>
          <a:lstStyle/>
          <a:p>
            <a:r>
              <a:rPr lang="en-US" sz="3600" dirty="0">
                <a:effectLst>
                  <a:outerShdw blurRad="50800" dist="38100" dir="2700000" algn="tl" rotWithShape="0">
                    <a:prstClr val="black">
                      <a:alpha val="40000"/>
                    </a:prstClr>
                  </a:outerShdw>
                </a:effectLst>
                <a:latin typeface="Futura" panose="020B0602020204020303" pitchFamily="34" charset="-79"/>
                <a:cs typeface="Futura" panose="020B0602020204020303" pitchFamily="34" charset="-79"/>
              </a:rPr>
              <a:t>How should a called worker regard the call in which he or she serves?</a:t>
            </a:r>
            <a:endParaRPr lang="en-ID" sz="3600" dirty="0">
              <a:solidFill>
                <a:schemeClr val="bg1"/>
              </a:solidFill>
              <a:effectLst>
                <a:outerShdw blurRad="50800" dist="38100" dir="2700000" algn="tl" rotWithShape="0">
                  <a:prstClr val="black">
                    <a:alpha val="40000"/>
                  </a:prstClr>
                </a:outerShdw>
              </a:effectLst>
              <a:latin typeface="Futura" panose="020B0602020204020303" pitchFamily="34" charset="-79"/>
              <a:cs typeface="Futura" panose="020B0602020204020303" pitchFamily="34" charset="-79"/>
            </a:endParaRPr>
          </a:p>
        </p:txBody>
      </p:sp>
      <p:sp>
        <p:nvSpPr>
          <p:cNvPr id="63" name="Content Placeholder 2">
            <a:extLst>
              <a:ext uri="{FF2B5EF4-FFF2-40B4-BE49-F238E27FC236}">
                <a16:creationId xmlns:a16="http://schemas.microsoft.com/office/drawing/2014/main" id="{1BBC924B-7CAD-474B-929F-44CA1DD173AF}"/>
              </a:ext>
            </a:extLst>
          </p:cNvPr>
          <p:cNvSpPr txBox="1">
            <a:spLocks/>
          </p:cNvSpPr>
          <p:nvPr/>
        </p:nvSpPr>
        <p:spPr>
          <a:xfrm>
            <a:off x="1154954" y="2254798"/>
            <a:ext cx="9903571" cy="347776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chemeClr val="bg1"/>
              </a:buClr>
              <a:buFont typeface="Wingdings" pitchFamily="2" charset="2"/>
              <a:buChar char="§"/>
            </a:pPr>
            <a:r>
              <a:rPr lang="en-US" sz="3200" dirty="0">
                <a:solidFill>
                  <a:schemeClr val="bg1"/>
                </a:solidFill>
                <a:effectLst>
                  <a:outerShdw blurRad="50800" dist="38100" dir="2700000" algn="tl" rotWithShape="0">
                    <a:prstClr val="black">
                      <a:alpha val="40000"/>
                    </a:prstClr>
                  </a:outerShdw>
                </a:effectLst>
              </a:rPr>
              <a:t>Not “my call”; </a:t>
            </a:r>
            <a:r>
              <a:rPr lang="en-US" sz="3200" b="1" i="1" dirty="0">
                <a:solidFill>
                  <a:schemeClr val="bg1"/>
                </a:solidFill>
                <a:effectLst>
                  <a:outerShdw blurRad="50800" dist="38100" dir="2700000" algn="tl" rotWithShape="0">
                    <a:prstClr val="black">
                      <a:alpha val="40000"/>
                    </a:prstClr>
                  </a:outerShdw>
                </a:effectLst>
              </a:rPr>
              <a:t>God’s </a:t>
            </a:r>
            <a:r>
              <a:rPr lang="en-US" sz="3200" dirty="0">
                <a:solidFill>
                  <a:schemeClr val="bg1"/>
                </a:solidFill>
                <a:effectLst>
                  <a:outerShdw blurRad="50800" dist="38100" dir="2700000" algn="tl" rotWithShape="0">
                    <a:prstClr val="black">
                      <a:alpha val="40000"/>
                    </a:prstClr>
                  </a:outerShdw>
                </a:effectLst>
              </a:rPr>
              <a:t>call, </a:t>
            </a:r>
            <a:r>
              <a:rPr lang="en-US" sz="3200" b="1" i="1" dirty="0">
                <a:solidFill>
                  <a:schemeClr val="bg1"/>
                </a:solidFill>
                <a:effectLst>
                  <a:outerShdw blurRad="50800" dist="38100" dir="2700000" algn="tl" rotWithShape="0">
                    <a:prstClr val="black">
                      <a:alpha val="40000"/>
                    </a:prstClr>
                  </a:outerShdw>
                </a:effectLst>
              </a:rPr>
              <a:t>church’s</a:t>
            </a:r>
            <a:r>
              <a:rPr lang="en-US" sz="3200" dirty="0">
                <a:solidFill>
                  <a:schemeClr val="bg1"/>
                </a:solidFill>
                <a:effectLst>
                  <a:outerShdw blurRad="50800" dist="38100" dir="2700000" algn="tl" rotWithShape="0">
                    <a:prstClr val="black">
                      <a:alpha val="40000"/>
                    </a:prstClr>
                  </a:outerShdw>
                </a:effectLst>
              </a:rPr>
              <a:t> call </a:t>
            </a:r>
          </a:p>
          <a:p>
            <a:pPr>
              <a:buClr>
                <a:schemeClr val="bg1"/>
              </a:buClr>
              <a:buFont typeface="Wingdings" pitchFamily="2" charset="2"/>
              <a:buChar char="§"/>
            </a:pPr>
            <a:r>
              <a:rPr lang="en-US" sz="3200" dirty="0">
                <a:solidFill>
                  <a:schemeClr val="bg1"/>
                </a:solidFill>
                <a:effectLst>
                  <a:outerShdw blurRad="50800" dist="38100" dir="2700000" algn="tl" rotWithShape="0">
                    <a:prstClr val="black">
                      <a:alpha val="40000"/>
                    </a:prstClr>
                  </a:outerShdw>
                </a:effectLst>
              </a:rPr>
              <a:t>Not my right, but my </a:t>
            </a:r>
            <a:r>
              <a:rPr lang="en-US" sz="3200" b="1" i="1" dirty="0">
                <a:solidFill>
                  <a:schemeClr val="bg1"/>
                </a:solidFill>
                <a:effectLst>
                  <a:outerShdw blurRad="50800" dist="38100" dir="2700000" algn="tl" rotWithShape="0">
                    <a:prstClr val="black">
                      <a:alpha val="40000"/>
                    </a:prstClr>
                  </a:outerShdw>
                </a:effectLst>
              </a:rPr>
              <a:t>privilege</a:t>
            </a:r>
            <a:r>
              <a:rPr lang="en-US" sz="3200" dirty="0">
                <a:solidFill>
                  <a:schemeClr val="bg1"/>
                </a:solidFill>
                <a:effectLst>
                  <a:outerShdw blurRad="50800" dist="38100" dir="2700000" algn="tl" rotWithShape="0">
                    <a:prstClr val="black">
                      <a:alpha val="40000"/>
                    </a:prstClr>
                  </a:outerShdw>
                </a:effectLst>
              </a:rPr>
              <a:t>; it’s nothing I deserve, but it’s all grace all the time</a:t>
            </a:r>
          </a:p>
          <a:p>
            <a:pPr>
              <a:buClr>
                <a:schemeClr val="bg1"/>
              </a:buClr>
              <a:buFont typeface="Wingdings" pitchFamily="2" charset="2"/>
              <a:buChar char="§"/>
            </a:pPr>
            <a:r>
              <a:rPr lang="en-US" sz="3200" dirty="0">
                <a:solidFill>
                  <a:schemeClr val="bg1"/>
                </a:solidFill>
                <a:effectLst>
                  <a:outerShdw blurRad="50800" dist="38100" dir="2700000" algn="tl" rotWithShape="0">
                    <a:prstClr val="black">
                      <a:alpha val="40000"/>
                    </a:prstClr>
                  </a:outerShdw>
                </a:effectLst>
              </a:rPr>
              <a:t>Not a job or career, but a </a:t>
            </a:r>
            <a:r>
              <a:rPr lang="en-US" sz="3200" b="1" i="1" dirty="0">
                <a:solidFill>
                  <a:schemeClr val="bg1"/>
                </a:solidFill>
                <a:effectLst>
                  <a:outerShdw blurRad="50800" dist="38100" dir="2700000" algn="tl" rotWithShape="0">
                    <a:prstClr val="black">
                      <a:alpha val="40000"/>
                    </a:prstClr>
                  </a:outerShdw>
                </a:effectLst>
              </a:rPr>
              <a:t>calling</a:t>
            </a:r>
            <a:r>
              <a:rPr lang="en-US" sz="3200" dirty="0">
                <a:solidFill>
                  <a:schemeClr val="bg1"/>
                </a:solidFill>
                <a:effectLst>
                  <a:outerShdw blurRad="50800" dist="38100" dir="2700000" algn="tl" rotWithShape="0">
                    <a:prstClr val="black">
                      <a:alpha val="40000"/>
                    </a:prstClr>
                  </a:outerShdw>
                </a:effectLst>
              </a:rPr>
              <a:t> from God; not 9-5 but as needed</a:t>
            </a:r>
          </a:p>
          <a:p>
            <a:pPr>
              <a:buClr>
                <a:schemeClr val="bg1"/>
              </a:buClr>
              <a:buFont typeface="Wingdings" pitchFamily="2" charset="2"/>
              <a:buChar char="§"/>
            </a:pPr>
            <a:r>
              <a:rPr lang="en-US" sz="3200" dirty="0">
                <a:solidFill>
                  <a:schemeClr val="bg1"/>
                </a:solidFill>
                <a:effectLst>
                  <a:outerShdw blurRad="50800" dist="38100" dir="2700000" algn="tl" rotWithShape="0">
                    <a:prstClr val="black">
                      <a:alpha val="40000"/>
                    </a:prstClr>
                  </a:outerShdw>
                </a:effectLst>
              </a:rPr>
              <a:t>Not lord and master, but a </a:t>
            </a:r>
            <a:r>
              <a:rPr lang="en-US" sz="3200" b="1" i="1" dirty="0">
                <a:solidFill>
                  <a:schemeClr val="bg1"/>
                </a:solidFill>
                <a:effectLst>
                  <a:outerShdw blurRad="50800" dist="38100" dir="2700000" algn="tl" rotWithShape="0">
                    <a:prstClr val="black">
                      <a:alpha val="40000"/>
                    </a:prstClr>
                  </a:outerShdw>
                </a:effectLst>
              </a:rPr>
              <a:t>servant</a:t>
            </a:r>
          </a:p>
        </p:txBody>
      </p:sp>
      <p:sp>
        <p:nvSpPr>
          <p:cNvPr id="64" name="Rectangle 63">
            <a:extLst>
              <a:ext uri="{FF2B5EF4-FFF2-40B4-BE49-F238E27FC236}">
                <a16:creationId xmlns:a16="http://schemas.microsoft.com/office/drawing/2014/main" id="{894EF431-DC1F-824B-BB0E-A3975DC1BAEC}"/>
              </a:ext>
            </a:extLst>
          </p:cNvPr>
          <p:cNvSpPr/>
          <p:nvPr/>
        </p:nvSpPr>
        <p:spPr>
          <a:xfrm>
            <a:off x="6522080" y="6283543"/>
            <a:ext cx="5481630" cy="307777"/>
          </a:xfrm>
          <a:prstGeom prst="rect">
            <a:avLst/>
          </a:prstGeom>
        </p:spPr>
        <p:txBody>
          <a:bodyPr wrap="none">
            <a:spAutoFit/>
          </a:bodyPr>
          <a:lstStyle/>
          <a:p>
            <a:pPr algn="r"/>
            <a:r>
              <a:rPr lang="en-GB" sz="1400" b="1" dirty="0">
                <a:solidFill>
                  <a:schemeClr val="bg1"/>
                </a:solidFill>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solidFill>
                  <a:schemeClr val="bg1"/>
                </a:solidFill>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52895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xEl>
                                              <p:pRg st="1" end="1"/>
                                            </p:txEl>
                                          </p:spTgt>
                                        </p:tgtEl>
                                        <p:attrNameLst>
                                          <p:attrName>style.visibility</p:attrName>
                                        </p:attrNameLst>
                                      </p:cBhvr>
                                      <p:to>
                                        <p:strVal val="visible"/>
                                      </p:to>
                                    </p:set>
                                    <p:animEffect transition="in" filter="fade">
                                      <p:cBhvr>
                                        <p:cTn id="12" dur="500"/>
                                        <p:tgtEl>
                                          <p:spTgt spid="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xEl>
                                              <p:pRg st="2" end="2"/>
                                            </p:txEl>
                                          </p:spTgt>
                                        </p:tgtEl>
                                        <p:attrNameLst>
                                          <p:attrName>style.visibility</p:attrName>
                                        </p:attrNameLst>
                                      </p:cBhvr>
                                      <p:to>
                                        <p:strVal val="visible"/>
                                      </p:to>
                                    </p:set>
                                    <p:animEffect transition="in" filter="fade">
                                      <p:cBhvr>
                                        <p:cTn id="17" dur="500"/>
                                        <p:tgtEl>
                                          <p:spTgt spid="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xEl>
                                              <p:pRg st="3" end="3"/>
                                            </p:txEl>
                                          </p:spTgt>
                                        </p:tgtEl>
                                        <p:attrNameLst>
                                          <p:attrName>style.visibility</p:attrName>
                                        </p:attrNameLst>
                                      </p:cBhvr>
                                      <p:to>
                                        <p:strVal val="visible"/>
                                      </p:to>
                                    </p:set>
                                    <p:animEffect transition="in" filter="fade">
                                      <p:cBhvr>
                                        <p:cTn id="22" dur="5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6" y="2287088"/>
            <a:ext cx="4351023" cy="2283823"/>
          </a:xfrm>
        </p:spPr>
        <p:txBody>
          <a:bodyPr/>
          <a:lstStyle/>
          <a:p>
            <a:r>
              <a:rPr lang="en-US" b="1" dirty="0">
                <a:latin typeface="Futura" panose="020B0602020204020303" pitchFamily="34" charset="-79"/>
                <a:cs typeface="Futura" panose="020B0602020204020303" pitchFamily="34" charset="-79"/>
              </a:rPr>
              <a:t>V.</a:t>
            </a:r>
            <a:br>
              <a:rPr lang="en-US" b="1" dirty="0">
                <a:latin typeface="Futura" panose="020B0602020204020303" pitchFamily="34" charset="-79"/>
                <a:cs typeface="Futura" panose="020B0602020204020303" pitchFamily="34" charset="-79"/>
              </a:rPr>
            </a:br>
            <a:r>
              <a:rPr lang="en-US" b="1" dirty="0">
                <a:latin typeface="Futura" panose="020B0602020204020303" pitchFamily="34" charset="-79"/>
                <a:cs typeface="Futura" panose="020B0602020204020303" pitchFamily="34" charset="-79"/>
              </a:rPr>
              <a:t>What will called workers always want to remember?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type="body" idx="1"/>
          </p:nvPr>
        </p:nvSpPr>
        <p:spPr>
          <a:xfrm>
            <a:off x="6922062" y="2061800"/>
            <a:ext cx="4647085" cy="3848669"/>
          </a:xfrm>
        </p:spPr>
        <p:txBody>
          <a:bodyPr>
            <a:normAutofit fontScale="47500" lnSpcReduction="20000"/>
          </a:bodyPr>
          <a:lstStyle/>
          <a:p>
            <a:pPr>
              <a:lnSpc>
                <a:spcPct val="120000"/>
              </a:lnSpc>
            </a:pPr>
            <a:r>
              <a:rPr lang="en-US" sz="3800" b="1" cap="none" dirty="0">
                <a:solidFill>
                  <a:schemeClr val="tx1"/>
                </a:solidFill>
              </a:rPr>
              <a:t>One thing required of those entrusted with the call from God</a:t>
            </a:r>
            <a:r>
              <a:rPr lang="en-US" sz="3800" b="1" i="1" cap="none" dirty="0">
                <a:solidFill>
                  <a:schemeClr val="tx1"/>
                </a:solidFill>
              </a:rPr>
              <a:t>: “They must prove faithful.” (1 Corinthians 4:2)</a:t>
            </a:r>
          </a:p>
          <a:p>
            <a:pPr marL="457200" indent="-457200">
              <a:lnSpc>
                <a:spcPct val="120000"/>
              </a:lnSpc>
              <a:buFont typeface="Wingdings" pitchFamily="2" charset="2"/>
              <a:buChar char="§"/>
            </a:pPr>
            <a:r>
              <a:rPr lang="en-US" sz="3500" cap="none" dirty="0">
                <a:solidFill>
                  <a:schemeClr val="tx1"/>
                </a:solidFill>
              </a:rPr>
              <a:t>Faithful to the Word: not your message, but God’s</a:t>
            </a:r>
          </a:p>
          <a:p>
            <a:pPr marL="457200" indent="-457200">
              <a:lnSpc>
                <a:spcPct val="120000"/>
              </a:lnSpc>
              <a:buFont typeface="Wingdings" pitchFamily="2" charset="2"/>
              <a:buChar char="§"/>
            </a:pPr>
            <a:r>
              <a:rPr lang="en-US" sz="3500" cap="none" dirty="0">
                <a:solidFill>
                  <a:schemeClr val="tx1"/>
                </a:solidFill>
              </a:rPr>
              <a:t>Faithful to your people: love them, serve them, pray for them, nothing “beneath” you</a:t>
            </a:r>
          </a:p>
          <a:p>
            <a:pPr marL="457200" indent="-457200">
              <a:lnSpc>
                <a:spcPct val="120000"/>
              </a:lnSpc>
              <a:buFont typeface="Wingdings" pitchFamily="2" charset="2"/>
              <a:buChar char="§"/>
            </a:pPr>
            <a:r>
              <a:rPr lang="en-US" sz="3500" cap="none" dirty="0">
                <a:solidFill>
                  <a:schemeClr val="tx1"/>
                </a:solidFill>
              </a:rPr>
              <a:t>Faithful to the work and the mission:  work hard, set priorities, use talents to the best of your ability, develop skills</a:t>
            </a:r>
            <a:endParaRPr lang="en-US" sz="2600" dirty="0">
              <a:solidFill>
                <a:schemeClr val="tx1"/>
              </a:solidFill>
            </a:endParaRPr>
          </a:p>
          <a:p>
            <a:pPr marL="1257300" lvl="2" indent="-342900">
              <a:lnSpc>
                <a:spcPct val="120000"/>
              </a:lnSpc>
              <a:buFont typeface="Wingdings" pitchFamily="2" charset="2"/>
              <a:buChar char="§"/>
            </a:pPr>
            <a:endParaRPr lang="en-US" sz="2000" dirty="0">
              <a:solidFill>
                <a:schemeClr val="tx1"/>
              </a:solidFill>
            </a:endParaRPr>
          </a:p>
        </p:txBody>
      </p:sp>
      <p:sp>
        <p:nvSpPr>
          <p:cNvPr id="4" name="Slide Number Placeholder 5">
            <a:extLst>
              <a:ext uri="{FF2B5EF4-FFF2-40B4-BE49-F238E27FC236}">
                <a16:creationId xmlns:a16="http://schemas.microsoft.com/office/drawing/2014/main" id="{420454EF-0284-8B4F-8FFA-00EE655FCF92}"/>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29</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00212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7A06570-1612-254F-ABDA-E6832848F263}"/>
              </a:ext>
            </a:extLst>
          </p:cNvPr>
          <p:cNvPicPr>
            <a:picLocks noGrp="1" noChangeAspect="1"/>
          </p:cNvPicPr>
          <p:nvPr>
            <p:ph type="pic" sz="quarter" idx="11"/>
          </p:nvPr>
        </p:nvPicPr>
        <p:blipFill>
          <a:blip r:embed="rId3"/>
          <a:srcRect t="7910" b="7910"/>
          <a:stretch>
            <a:fillRect/>
          </a:stretch>
        </p:blipFill>
        <p:spPr>
          <a:xfrm>
            <a:off x="-159026" y="-73822"/>
            <a:ext cx="12351026" cy="6931822"/>
          </a:xfrm>
        </p:spPr>
      </p:pic>
      <p:sp>
        <p:nvSpPr>
          <p:cNvPr id="6" name="Rectangle 5">
            <a:extLst>
              <a:ext uri="{FF2B5EF4-FFF2-40B4-BE49-F238E27FC236}">
                <a16:creationId xmlns:a16="http://schemas.microsoft.com/office/drawing/2014/main" id="{8159B9A0-7BC8-4B83-800F-7FC4DF5C3197}"/>
              </a:ext>
            </a:extLst>
          </p:cNvPr>
          <p:cNvSpPr/>
          <p:nvPr/>
        </p:nvSpPr>
        <p:spPr>
          <a:xfrm>
            <a:off x="-159026" y="-73822"/>
            <a:ext cx="12457043" cy="7125118"/>
          </a:xfrm>
          <a:prstGeom prst="rect">
            <a:avLst/>
          </a:prstGeom>
          <a:gradFill>
            <a:gsLst>
              <a:gs pos="0">
                <a:schemeClr val="accent1">
                  <a:alpha val="91671"/>
                  <a:lumMod val="93000"/>
                </a:schemeClr>
              </a:gs>
              <a:gs pos="100000">
                <a:schemeClr val="accent2">
                  <a:alpha val="7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a:solidFill>
                <a:schemeClr val="bg1"/>
              </a:solidFill>
            </a:endParaRPr>
          </a:p>
        </p:txBody>
      </p:sp>
      <p:sp>
        <p:nvSpPr>
          <p:cNvPr id="3" name="Title 2">
            <a:extLst>
              <a:ext uri="{FF2B5EF4-FFF2-40B4-BE49-F238E27FC236}">
                <a16:creationId xmlns:a16="http://schemas.microsoft.com/office/drawing/2014/main" id="{BFCF45EA-24FE-4D71-8829-FDA53598AAEA}"/>
              </a:ext>
            </a:extLst>
          </p:cNvPr>
          <p:cNvSpPr>
            <a:spLocks noGrp="1"/>
          </p:cNvSpPr>
          <p:nvPr>
            <p:ph type="title"/>
          </p:nvPr>
        </p:nvSpPr>
        <p:spPr>
          <a:xfrm>
            <a:off x="838200" y="1111869"/>
            <a:ext cx="10515600" cy="434975"/>
          </a:xfrm>
        </p:spPr>
        <p:txBody>
          <a:bodyPr/>
          <a:lstStyle/>
          <a:p>
            <a:r>
              <a:rPr lang="en-GB" sz="3600" dirty="0">
                <a:solidFill>
                  <a:schemeClr val="bg1"/>
                </a:solidFill>
                <a:effectLst>
                  <a:outerShdw blurRad="50800" dist="38100" dir="2700000" algn="tl" rotWithShape="0">
                    <a:prstClr val="black">
                      <a:alpha val="40000"/>
                    </a:prstClr>
                  </a:outerShdw>
                </a:effectLst>
                <a:latin typeface="Futura" panose="020B0602020204020303" pitchFamily="34" charset="-79"/>
                <a:cs typeface="Futura" panose="020B0602020204020303" pitchFamily="34" charset="-79"/>
              </a:rPr>
              <a:t>Questions for today</a:t>
            </a:r>
            <a:endParaRPr lang="en-ID" sz="3600" dirty="0">
              <a:solidFill>
                <a:schemeClr val="bg1"/>
              </a:solidFill>
              <a:effectLst>
                <a:outerShdw blurRad="50800" dist="38100" dir="2700000" algn="tl" rotWithShape="0">
                  <a:prstClr val="black">
                    <a:alpha val="40000"/>
                  </a:prstClr>
                </a:outerShdw>
              </a:effectLst>
              <a:latin typeface="Futura" panose="020B0602020204020303" pitchFamily="34" charset="-79"/>
              <a:cs typeface="Futura" panose="020B0602020204020303" pitchFamily="34" charset="-79"/>
            </a:endParaRPr>
          </a:p>
        </p:txBody>
      </p:sp>
      <p:sp>
        <p:nvSpPr>
          <p:cNvPr id="63" name="Content Placeholder 2">
            <a:extLst>
              <a:ext uri="{FF2B5EF4-FFF2-40B4-BE49-F238E27FC236}">
                <a16:creationId xmlns:a16="http://schemas.microsoft.com/office/drawing/2014/main" id="{1BBC924B-7CAD-474B-929F-44CA1DD173AF}"/>
              </a:ext>
            </a:extLst>
          </p:cNvPr>
          <p:cNvSpPr txBox="1">
            <a:spLocks/>
          </p:cNvSpPr>
          <p:nvPr/>
        </p:nvSpPr>
        <p:spPr>
          <a:xfrm>
            <a:off x="1154954" y="1982134"/>
            <a:ext cx="9903571" cy="4193379"/>
          </a:xfrm>
          <a:prstGeom prst="rect">
            <a:avLst/>
          </a:prstGeom>
        </p:spPr>
        <p:txBody>
          <a:bodyPr>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571500" indent="-571500">
              <a:buClr>
                <a:schemeClr val="bg1"/>
              </a:buClr>
              <a:buFont typeface="+mj-lt"/>
              <a:buAutoNum type="romanUcPeriod"/>
            </a:pPr>
            <a:r>
              <a:rPr lang="en-US" sz="3200" b="1" dirty="0">
                <a:solidFill>
                  <a:schemeClr val="bg1"/>
                </a:solidFill>
                <a:effectLst>
                  <a:outerShdw blurRad="50800" dist="38100" dir="2700000" algn="tl" rotWithShape="0">
                    <a:prstClr val="black">
                      <a:alpha val="40000"/>
                    </a:prstClr>
                  </a:outerShdw>
                </a:effectLst>
              </a:rPr>
              <a:t>What is the public ministry of the gospel?</a:t>
            </a:r>
          </a:p>
          <a:p>
            <a:pPr marL="571500" indent="-571500">
              <a:buClr>
                <a:schemeClr val="bg1"/>
              </a:buClr>
              <a:buFont typeface="+mj-lt"/>
              <a:buAutoNum type="romanUcPeriod"/>
            </a:pPr>
            <a:r>
              <a:rPr lang="en-US" sz="3200" b="1" dirty="0">
                <a:solidFill>
                  <a:schemeClr val="bg1"/>
                </a:solidFill>
                <a:effectLst>
                  <a:outerShdw blurRad="50800" dist="38100" dir="2700000" algn="tl" rotWithShape="0">
                    <a:prstClr val="black">
                      <a:alpha val="40000"/>
                    </a:prstClr>
                  </a:outerShdw>
                </a:effectLst>
              </a:rPr>
              <a:t>How does someone become a </a:t>
            </a:r>
            <a:r>
              <a:rPr lang="en-US" sz="3200" b="1">
                <a:solidFill>
                  <a:schemeClr val="bg1"/>
                </a:solidFill>
                <a:effectLst>
                  <a:outerShdw blurRad="50800" dist="38100" dir="2700000" algn="tl" rotWithShape="0">
                    <a:prstClr val="black">
                      <a:alpha val="40000"/>
                    </a:prstClr>
                  </a:outerShdw>
                </a:effectLst>
              </a:rPr>
              <a:t>public minister? </a:t>
            </a:r>
            <a:endParaRPr lang="en-US" sz="3200" b="1" dirty="0">
              <a:solidFill>
                <a:schemeClr val="bg1"/>
              </a:solidFill>
              <a:effectLst>
                <a:outerShdw blurRad="50800" dist="38100" dir="2700000" algn="tl" rotWithShape="0">
                  <a:prstClr val="black">
                    <a:alpha val="40000"/>
                  </a:prstClr>
                </a:outerShdw>
              </a:effectLst>
            </a:endParaRPr>
          </a:p>
          <a:p>
            <a:pPr marL="571500" indent="-571500">
              <a:buClr>
                <a:schemeClr val="bg1"/>
              </a:buClr>
              <a:buFont typeface="+mj-lt"/>
              <a:buAutoNum type="romanUcPeriod"/>
            </a:pPr>
            <a:r>
              <a:rPr lang="en-US" sz="3200" b="1" dirty="0">
                <a:solidFill>
                  <a:schemeClr val="bg1"/>
                </a:solidFill>
                <a:effectLst>
                  <a:outerShdw blurRad="50800" dist="38100" dir="2700000" algn="tl" rotWithShape="0">
                    <a:prstClr val="black">
                      <a:alpha val="40000"/>
                    </a:prstClr>
                  </a:outerShdw>
                </a:effectLst>
              </a:rPr>
              <a:t>How does the WELS call process work? </a:t>
            </a:r>
          </a:p>
          <a:p>
            <a:pPr marL="571500" indent="-571500">
              <a:buClr>
                <a:schemeClr val="bg1"/>
              </a:buClr>
              <a:buFont typeface="+mj-lt"/>
              <a:buAutoNum type="romanUcPeriod"/>
            </a:pPr>
            <a:r>
              <a:rPr lang="en-US" sz="3200" b="1" dirty="0">
                <a:solidFill>
                  <a:schemeClr val="bg1"/>
                </a:solidFill>
                <a:effectLst>
                  <a:outerShdw blurRad="50800" dist="38100" dir="2700000" algn="tl" rotWithShape="0">
                    <a:prstClr val="black">
                      <a:alpha val="40000"/>
                    </a:prstClr>
                  </a:outerShdw>
                </a:effectLst>
              </a:rPr>
              <a:t>How does someone decide whether to accept or decline a call?</a:t>
            </a:r>
          </a:p>
          <a:p>
            <a:pPr marL="571500" indent="-571500">
              <a:buClr>
                <a:schemeClr val="bg1"/>
              </a:buClr>
              <a:buFont typeface="+mj-lt"/>
              <a:buAutoNum type="romanUcPeriod"/>
            </a:pPr>
            <a:r>
              <a:rPr lang="en-US" sz="3200" b="1" dirty="0">
                <a:solidFill>
                  <a:schemeClr val="bg1"/>
                </a:solidFill>
                <a:effectLst>
                  <a:outerShdw blurRad="50800" dist="38100" dir="2700000" algn="tl" rotWithShape="0">
                    <a:prstClr val="black">
                      <a:alpha val="40000"/>
                    </a:prstClr>
                  </a:outerShdw>
                </a:effectLst>
              </a:rPr>
              <a:t>What are things to remember when serving in a call?</a:t>
            </a:r>
          </a:p>
          <a:p>
            <a:pPr marL="571500" indent="-571500">
              <a:lnSpc>
                <a:spcPct val="120000"/>
              </a:lnSpc>
              <a:buClr>
                <a:schemeClr val="bg1"/>
              </a:buClr>
              <a:buFont typeface="+mj-lt"/>
              <a:buAutoNum type="romanUcPeriod"/>
            </a:pPr>
            <a:r>
              <a:rPr lang="en-US" sz="3200" b="1" dirty="0">
                <a:solidFill>
                  <a:schemeClr val="bg1"/>
                </a:solidFill>
                <a:effectLst>
                  <a:outerShdw blurRad="50800" dist="38100" dir="2700000" algn="tl" rotWithShape="0">
                    <a:prstClr val="black">
                      <a:alpha val="40000"/>
                    </a:prstClr>
                  </a:outerShdw>
                </a:effectLst>
              </a:rPr>
              <a:t>What are the blessings for the called worker and for those who are served?</a:t>
            </a:r>
          </a:p>
        </p:txBody>
      </p:sp>
      <p:sp>
        <p:nvSpPr>
          <p:cNvPr id="64" name="Rectangle 63">
            <a:extLst>
              <a:ext uri="{FF2B5EF4-FFF2-40B4-BE49-F238E27FC236}">
                <a16:creationId xmlns:a16="http://schemas.microsoft.com/office/drawing/2014/main" id="{894EF431-DC1F-824B-BB0E-A3975DC1BAEC}"/>
              </a:ext>
            </a:extLst>
          </p:cNvPr>
          <p:cNvSpPr/>
          <p:nvPr/>
        </p:nvSpPr>
        <p:spPr>
          <a:xfrm>
            <a:off x="6522080" y="6283543"/>
            <a:ext cx="5481630" cy="307777"/>
          </a:xfrm>
          <a:prstGeom prst="rect">
            <a:avLst/>
          </a:prstGeom>
        </p:spPr>
        <p:txBody>
          <a:bodyPr wrap="none">
            <a:spAutoFit/>
          </a:bodyPr>
          <a:lstStyle/>
          <a:p>
            <a:pPr algn="r"/>
            <a:r>
              <a:rPr lang="en-GB" sz="1400" b="1" dirty="0">
                <a:solidFill>
                  <a:schemeClr val="bg1"/>
                </a:solidFill>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solidFill>
                  <a:schemeClr val="bg1"/>
                </a:solidFill>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616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xEl>
                                              <p:pRg st="1" end="1"/>
                                            </p:txEl>
                                          </p:spTgt>
                                        </p:tgtEl>
                                        <p:attrNameLst>
                                          <p:attrName>style.visibility</p:attrName>
                                        </p:attrNameLst>
                                      </p:cBhvr>
                                      <p:to>
                                        <p:strVal val="visible"/>
                                      </p:to>
                                    </p:set>
                                    <p:animEffect transition="in" filter="fade">
                                      <p:cBhvr>
                                        <p:cTn id="12" dur="500"/>
                                        <p:tgtEl>
                                          <p:spTgt spid="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xEl>
                                              <p:pRg st="2" end="2"/>
                                            </p:txEl>
                                          </p:spTgt>
                                        </p:tgtEl>
                                        <p:attrNameLst>
                                          <p:attrName>style.visibility</p:attrName>
                                        </p:attrNameLst>
                                      </p:cBhvr>
                                      <p:to>
                                        <p:strVal val="visible"/>
                                      </p:to>
                                    </p:set>
                                    <p:animEffect transition="in" filter="fade">
                                      <p:cBhvr>
                                        <p:cTn id="17" dur="500"/>
                                        <p:tgtEl>
                                          <p:spTgt spid="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xEl>
                                              <p:pRg st="3" end="3"/>
                                            </p:txEl>
                                          </p:spTgt>
                                        </p:tgtEl>
                                        <p:attrNameLst>
                                          <p:attrName>style.visibility</p:attrName>
                                        </p:attrNameLst>
                                      </p:cBhvr>
                                      <p:to>
                                        <p:strVal val="visible"/>
                                      </p:to>
                                    </p:set>
                                    <p:animEffect transition="in" filter="fade">
                                      <p:cBhvr>
                                        <p:cTn id="22" dur="500"/>
                                        <p:tgtEl>
                                          <p:spTgt spid="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xEl>
                                              <p:pRg st="4" end="4"/>
                                            </p:txEl>
                                          </p:spTgt>
                                        </p:tgtEl>
                                        <p:attrNameLst>
                                          <p:attrName>style.visibility</p:attrName>
                                        </p:attrNameLst>
                                      </p:cBhvr>
                                      <p:to>
                                        <p:strVal val="visible"/>
                                      </p:to>
                                    </p:set>
                                    <p:animEffect transition="in" filter="fade">
                                      <p:cBhvr>
                                        <p:cTn id="27" dur="500"/>
                                        <p:tgtEl>
                                          <p:spTgt spid="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xEl>
                                              <p:pRg st="5" end="5"/>
                                            </p:txEl>
                                          </p:spTgt>
                                        </p:tgtEl>
                                        <p:attrNameLst>
                                          <p:attrName>style.visibility</p:attrName>
                                        </p:attrNameLst>
                                      </p:cBhvr>
                                      <p:to>
                                        <p:strVal val="visible"/>
                                      </p:to>
                                    </p:set>
                                    <p:animEffect transition="in" filter="fade">
                                      <p:cBhvr>
                                        <p:cTn id="32" dur="500"/>
                                        <p:tgtEl>
                                          <p:spTgt spid="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4" y="947920"/>
            <a:ext cx="9645568" cy="728480"/>
          </a:xfrm>
        </p:spPr>
        <p:txBody>
          <a:bodyPr/>
          <a:lstStyle/>
          <a:p>
            <a:r>
              <a:rPr lang="en-US" dirty="0">
                <a:latin typeface="Futura" panose="020B0602020204020303" pitchFamily="34" charset="-79"/>
                <a:cs typeface="Futura" panose="020B0602020204020303" pitchFamily="34" charset="-79"/>
              </a:rPr>
              <a:t>Practical advice for those who serve</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9107841" cy="3416300"/>
          </a:xfrm>
        </p:spPr>
        <p:txBody>
          <a:bodyPr>
            <a:normAutofit fontScale="85000" lnSpcReduction="10000"/>
          </a:bodyPr>
          <a:lstStyle/>
          <a:p>
            <a:pPr lvl="0">
              <a:buFont typeface="Wingdings" pitchFamily="2" charset="2"/>
              <a:buChar char="§"/>
            </a:pPr>
            <a:r>
              <a:rPr lang="en-US" sz="3200" b="1" dirty="0">
                <a:solidFill>
                  <a:schemeClr val="tx1"/>
                </a:solidFill>
              </a:rPr>
              <a:t>Be in the Word</a:t>
            </a:r>
            <a:r>
              <a:rPr lang="en-US" sz="3200" dirty="0">
                <a:solidFill>
                  <a:schemeClr val="tx1"/>
                </a:solidFill>
              </a:rPr>
              <a:t>, personally, not just professionally</a:t>
            </a:r>
          </a:p>
          <a:p>
            <a:pPr lvl="0">
              <a:buFont typeface="Wingdings" pitchFamily="2" charset="2"/>
              <a:buChar char="§"/>
            </a:pPr>
            <a:r>
              <a:rPr lang="en-US" sz="3200" b="1" dirty="0">
                <a:solidFill>
                  <a:schemeClr val="tx1"/>
                </a:solidFill>
              </a:rPr>
              <a:t>Pray for a servant’s heart</a:t>
            </a:r>
          </a:p>
          <a:p>
            <a:pPr lvl="0">
              <a:buFont typeface="Wingdings" pitchFamily="2" charset="2"/>
              <a:buChar char="§"/>
            </a:pPr>
            <a:r>
              <a:rPr lang="en-US" sz="3200" b="1" dirty="0">
                <a:solidFill>
                  <a:schemeClr val="tx1"/>
                </a:solidFill>
              </a:rPr>
              <a:t>Pray for your people</a:t>
            </a:r>
          </a:p>
          <a:p>
            <a:pPr lvl="0">
              <a:buFont typeface="Wingdings" pitchFamily="2" charset="2"/>
              <a:buChar char="§"/>
            </a:pPr>
            <a:r>
              <a:rPr lang="en-US" sz="3200" b="1" dirty="0">
                <a:solidFill>
                  <a:schemeClr val="tx1"/>
                </a:solidFill>
              </a:rPr>
              <a:t>Love your people </a:t>
            </a:r>
            <a:r>
              <a:rPr lang="en-US" sz="3200" dirty="0">
                <a:solidFill>
                  <a:schemeClr val="tx1"/>
                </a:solidFill>
              </a:rPr>
              <a:t>even when they are not lovable</a:t>
            </a:r>
          </a:p>
          <a:p>
            <a:pPr lvl="0">
              <a:buFont typeface="Wingdings" pitchFamily="2" charset="2"/>
              <a:buChar char="§"/>
            </a:pPr>
            <a:r>
              <a:rPr lang="en-US" sz="3200" b="1" dirty="0">
                <a:solidFill>
                  <a:schemeClr val="tx1"/>
                </a:solidFill>
              </a:rPr>
              <a:t>Be involved </a:t>
            </a:r>
            <a:r>
              <a:rPr lang="en-US" sz="3200" dirty="0">
                <a:solidFill>
                  <a:schemeClr val="tx1"/>
                </a:solidFill>
              </a:rPr>
              <a:t>in the life of the congregation outside of the duties of the call</a:t>
            </a:r>
          </a:p>
          <a:p>
            <a:pPr lvl="0">
              <a:buFont typeface="Wingdings" pitchFamily="2" charset="2"/>
              <a:buChar char="§"/>
            </a:pPr>
            <a:r>
              <a:rPr lang="en-US" sz="3200" b="1" dirty="0">
                <a:solidFill>
                  <a:schemeClr val="tx1"/>
                </a:solidFill>
              </a:rPr>
              <a:t>Be yourself</a:t>
            </a:r>
            <a:r>
              <a:rPr lang="en-US" sz="3200" dirty="0">
                <a:solidFill>
                  <a:schemeClr val="tx1"/>
                </a:solidFill>
              </a:rPr>
              <a:t>; be genuine</a:t>
            </a:r>
          </a:p>
          <a:p>
            <a:pPr lvl="2">
              <a:buFont typeface="Wingdings" pitchFamily="2" charset="2"/>
              <a:buChar char="§"/>
            </a:pPr>
            <a:endParaRPr lang="en-US" sz="2800" dirty="0">
              <a:solidFill>
                <a:schemeClr val="tx1"/>
              </a:solidFill>
            </a:endParaRPr>
          </a:p>
          <a:p>
            <a:pPr lvl="2">
              <a:buFont typeface="Wingdings" pitchFamily="2" charset="2"/>
              <a:buChar char="§"/>
            </a:pPr>
            <a:endParaRPr lang="en-US" sz="2000" dirty="0">
              <a:solidFill>
                <a:schemeClr val="tx1"/>
              </a:solidFill>
            </a:endParaRPr>
          </a:p>
        </p:txBody>
      </p:sp>
      <p:sp>
        <p:nvSpPr>
          <p:cNvPr id="4" name="Slide Number Placeholder 5">
            <a:extLst>
              <a:ext uri="{FF2B5EF4-FFF2-40B4-BE49-F238E27FC236}">
                <a16:creationId xmlns:a16="http://schemas.microsoft.com/office/drawing/2014/main" id="{83D7B9EB-7D39-3648-8CCF-BD365425F317}"/>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30</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F5B3390E-9E10-B84F-9FA5-2D484BFB78CC}"/>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9482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4" y="947920"/>
            <a:ext cx="9499794" cy="728480"/>
          </a:xfrm>
        </p:spPr>
        <p:txBody>
          <a:bodyPr/>
          <a:lstStyle/>
          <a:p>
            <a:r>
              <a:rPr lang="en-US" dirty="0">
                <a:latin typeface="Futura" panose="020B0602020204020303" pitchFamily="34" charset="-79"/>
                <a:cs typeface="Futura" panose="020B0602020204020303" pitchFamily="34" charset="-79"/>
              </a:rPr>
              <a:t>Practical advice for those who serve</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p:txBody>
          <a:bodyPr>
            <a:normAutofit fontScale="92500" lnSpcReduction="20000"/>
          </a:bodyPr>
          <a:lstStyle/>
          <a:p>
            <a:pPr lvl="0">
              <a:lnSpc>
                <a:spcPct val="110000"/>
              </a:lnSpc>
              <a:buFont typeface="Wingdings" pitchFamily="2" charset="2"/>
              <a:buChar char="§"/>
            </a:pPr>
            <a:r>
              <a:rPr lang="en-US" sz="3200" b="1" dirty="0">
                <a:solidFill>
                  <a:schemeClr val="tx1"/>
                </a:solidFill>
              </a:rPr>
              <a:t>Be an example </a:t>
            </a:r>
            <a:r>
              <a:rPr lang="en-US" sz="3200" dirty="0">
                <a:solidFill>
                  <a:schemeClr val="tx1"/>
                </a:solidFill>
              </a:rPr>
              <a:t>of Christian living</a:t>
            </a:r>
          </a:p>
          <a:p>
            <a:pPr lvl="0">
              <a:lnSpc>
                <a:spcPct val="110000"/>
              </a:lnSpc>
              <a:buFont typeface="Wingdings" pitchFamily="2" charset="2"/>
              <a:buChar char="§"/>
            </a:pPr>
            <a:r>
              <a:rPr lang="en-US" sz="3200" b="1" dirty="0">
                <a:solidFill>
                  <a:schemeClr val="tx1"/>
                </a:solidFill>
              </a:rPr>
              <a:t>Trust in God’s promises </a:t>
            </a:r>
            <a:r>
              <a:rPr lang="en-US" sz="3200" dirty="0">
                <a:solidFill>
                  <a:schemeClr val="tx1"/>
                </a:solidFill>
              </a:rPr>
              <a:t>to bless his Word; efficacy of the Word</a:t>
            </a:r>
          </a:p>
          <a:p>
            <a:pPr lvl="0">
              <a:lnSpc>
                <a:spcPct val="110000"/>
              </a:lnSpc>
              <a:buFont typeface="Wingdings" pitchFamily="2" charset="2"/>
              <a:buChar char="§"/>
            </a:pPr>
            <a:r>
              <a:rPr lang="en-US" sz="3200" dirty="0">
                <a:solidFill>
                  <a:schemeClr val="tx1"/>
                </a:solidFill>
              </a:rPr>
              <a:t>Proper </a:t>
            </a:r>
            <a:r>
              <a:rPr lang="en-US" sz="3200" b="1" dirty="0">
                <a:solidFill>
                  <a:schemeClr val="tx1"/>
                </a:solidFill>
              </a:rPr>
              <a:t>balance</a:t>
            </a:r>
            <a:r>
              <a:rPr lang="en-US" sz="3200" dirty="0">
                <a:solidFill>
                  <a:schemeClr val="tx1"/>
                </a:solidFill>
              </a:rPr>
              <a:t> between call, vocation as husband/father or wife/mother  </a:t>
            </a:r>
          </a:p>
          <a:p>
            <a:pPr lvl="0">
              <a:lnSpc>
                <a:spcPct val="110000"/>
              </a:lnSpc>
              <a:buFont typeface="Wingdings" pitchFamily="2" charset="2"/>
              <a:buChar char="§"/>
            </a:pPr>
            <a:r>
              <a:rPr lang="en-US" sz="3200" b="1" dirty="0">
                <a:solidFill>
                  <a:schemeClr val="tx1"/>
                </a:solidFill>
              </a:rPr>
              <a:t>Support and respect </a:t>
            </a:r>
            <a:r>
              <a:rPr lang="en-US" sz="3200" dirty="0">
                <a:solidFill>
                  <a:schemeClr val="tx1"/>
                </a:solidFill>
              </a:rPr>
              <a:t>your fellow called workers</a:t>
            </a:r>
          </a:p>
          <a:p>
            <a:pPr lvl="2">
              <a:lnSpc>
                <a:spcPct val="110000"/>
              </a:lnSpc>
              <a:buFont typeface="Wingdings" pitchFamily="2" charset="2"/>
              <a:buChar char="§"/>
            </a:pPr>
            <a:endParaRPr lang="en-US" sz="2800" dirty="0">
              <a:solidFill>
                <a:schemeClr val="tx1"/>
              </a:solidFill>
            </a:endParaRPr>
          </a:p>
          <a:p>
            <a:pPr lvl="2">
              <a:lnSpc>
                <a:spcPct val="110000"/>
              </a:lnSpc>
              <a:buFont typeface="Wingdings" pitchFamily="2" charset="2"/>
              <a:buChar char="§"/>
            </a:pPr>
            <a:endParaRPr lang="en-US" sz="2000" dirty="0">
              <a:solidFill>
                <a:schemeClr val="tx1"/>
              </a:solidFill>
            </a:endParaRPr>
          </a:p>
        </p:txBody>
      </p:sp>
      <p:sp>
        <p:nvSpPr>
          <p:cNvPr id="4" name="Slide Number Placeholder 5">
            <a:extLst>
              <a:ext uri="{FF2B5EF4-FFF2-40B4-BE49-F238E27FC236}">
                <a16:creationId xmlns:a16="http://schemas.microsoft.com/office/drawing/2014/main" id="{A13F3139-CACA-3B4E-B567-F2E982889C16}"/>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31</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934D4EE7-3A98-3545-8B30-8A826CBBC7E2}"/>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7858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6" y="2419610"/>
            <a:ext cx="4351023" cy="2283823"/>
          </a:xfrm>
        </p:spPr>
        <p:txBody>
          <a:bodyPr/>
          <a:lstStyle/>
          <a:p>
            <a:r>
              <a:rPr lang="en-US" b="1" dirty="0">
                <a:latin typeface="Futura" panose="020B0602020204020303" pitchFamily="34" charset="-79"/>
                <a:cs typeface="Futura" panose="020B0602020204020303" pitchFamily="34" charset="-79"/>
              </a:rPr>
              <a:t>VI. Blessings given and received by the called worker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type="body" idx="1"/>
          </p:nvPr>
        </p:nvSpPr>
        <p:spPr>
          <a:xfrm>
            <a:off x="6895559" y="1422368"/>
            <a:ext cx="4488058" cy="4278305"/>
          </a:xfrm>
        </p:spPr>
        <p:txBody>
          <a:bodyPr>
            <a:normAutofit fontScale="85000" lnSpcReduction="20000"/>
          </a:bodyPr>
          <a:lstStyle/>
          <a:p>
            <a:pPr marL="342900" lvl="0" indent="-342900">
              <a:lnSpc>
                <a:spcPct val="120000"/>
              </a:lnSpc>
              <a:buFont typeface="Wingdings" pitchFamily="2" charset="2"/>
              <a:buChar char="§"/>
            </a:pPr>
            <a:r>
              <a:rPr lang="en-US" sz="2400" cap="none" dirty="0">
                <a:solidFill>
                  <a:schemeClr val="tx1"/>
                </a:solidFill>
              </a:rPr>
              <a:t>Hearing a little child confess “Jesus loves me” because of what you taught </a:t>
            </a:r>
          </a:p>
          <a:p>
            <a:pPr marL="342900" lvl="0" indent="-342900">
              <a:lnSpc>
                <a:spcPct val="120000"/>
              </a:lnSpc>
              <a:buFont typeface="Wingdings" pitchFamily="2" charset="2"/>
              <a:buChar char="§"/>
            </a:pPr>
            <a:r>
              <a:rPr lang="en-US" sz="2400" cap="none" dirty="0">
                <a:solidFill>
                  <a:schemeClr val="tx1"/>
                </a:solidFill>
              </a:rPr>
              <a:t>Giving guidance to a teenager who is confused and discouraged </a:t>
            </a:r>
          </a:p>
          <a:p>
            <a:pPr marL="342900" lvl="0" indent="-342900">
              <a:lnSpc>
                <a:spcPct val="120000"/>
              </a:lnSpc>
              <a:buFont typeface="Wingdings" pitchFamily="2" charset="2"/>
              <a:buChar char="§"/>
            </a:pPr>
            <a:r>
              <a:rPr lang="en-US" sz="2400" cap="none" dirty="0">
                <a:solidFill>
                  <a:schemeClr val="tx1"/>
                </a:solidFill>
              </a:rPr>
              <a:t>Seeing someone you served entering ministry because of your example  </a:t>
            </a:r>
          </a:p>
          <a:p>
            <a:pPr marL="342900" lvl="0" indent="-342900">
              <a:lnSpc>
                <a:spcPct val="120000"/>
              </a:lnSpc>
              <a:buFont typeface="Wingdings" pitchFamily="2" charset="2"/>
              <a:buChar char="§"/>
            </a:pPr>
            <a:r>
              <a:rPr lang="en-US" sz="2400" cap="none" dirty="0">
                <a:solidFill>
                  <a:schemeClr val="tx1"/>
                </a:solidFill>
              </a:rPr>
              <a:t>“Pastor, thank you for your sermon.” “Teacher, you were  a great influence and inspiration.”</a:t>
            </a:r>
            <a:endParaRPr lang="en-US" sz="2800" dirty="0">
              <a:solidFill>
                <a:schemeClr val="tx1"/>
              </a:solidFill>
            </a:endParaRPr>
          </a:p>
        </p:txBody>
      </p:sp>
      <p:sp>
        <p:nvSpPr>
          <p:cNvPr id="4" name="Slide Number Placeholder 5">
            <a:extLst>
              <a:ext uri="{FF2B5EF4-FFF2-40B4-BE49-F238E27FC236}">
                <a16:creationId xmlns:a16="http://schemas.microsoft.com/office/drawing/2014/main" id="{5D35E036-E6EE-C04E-B097-65120735FD27}"/>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32</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9211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t>Blessings given and received by the called worker</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9889284" cy="3426240"/>
          </a:xfrm>
        </p:spPr>
        <p:txBody>
          <a:bodyPr>
            <a:normAutofit fontScale="62500" lnSpcReduction="20000"/>
          </a:bodyPr>
          <a:lstStyle/>
          <a:p>
            <a:pPr lvl="0">
              <a:lnSpc>
                <a:spcPct val="120000"/>
              </a:lnSpc>
              <a:buFont typeface="Wingdings" pitchFamily="2" charset="2"/>
              <a:buChar char="§"/>
            </a:pPr>
            <a:r>
              <a:rPr lang="en-US" sz="2800" dirty="0"/>
              <a:t>Hearing someone say, “I am praying for you.”</a:t>
            </a:r>
          </a:p>
          <a:p>
            <a:pPr lvl="0">
              <a:lnSpc>
                <a:spcPct val="120000"/>
              </a:lnSpc>
              <a:buFont typeface="Wingdings" pitchFamily="2" charset="2"/>
              <a:buChar char="§"/>
            </a:pPr>
            <a:r>
              <a:rPr lang="en-US" sz="2800" dirty="0"/>
              <a:t>Seeing God heal broken relationships through the Word</a:t>
            </a:r>
          </a:p>
          <a:p>
            <a:pPr lvl="0">
              <a:lnSpc>
                <a:spcPct val="120000"/>
              </a:lnSpc>
              <a:buFont typeface="Wingdings" pitchFamily="2" charset="2"/>
              <a:buChar char="§"/>
            </a:pPr>
            <a:r>
              <a:rPr lang="en-US" sz="2800" dirty="0"/>
              <a:t>Seeing the look in the eyes of the adult you are instructing who grasps the gospel for the first time </a:t>
            </a:r>
          </a:p>
          <a:p>
            <a:pPr lvl="0">
              <a:lnSpc>
                <a:spcPct val="120000"/>
              </a:lnSpc>
              <a:buFont typeface="Wingdings" pitchFamily="2" charset="2"/>
              <a:buChar char="§"/>
            </a:pPr>
            <a:r>
              <a:rPr lang="en-US" sz="2800" dirty="0"/>
              <a:t>Experiencing the privilege of assuring sinners of their full forgiveness in Christ</a:t>
            </a:r>
          </a:p>
          <a:p>
            <a:pPr lvl="0">
              <a:lnSpc>
                <a:spcPct val="120000"/>
              </a:lnSpc>
              <a:buFont typeface="Wingdings" pitchFamily="2" charset="2"/>
              <a:buChar char="§"/>
            </a:pPr>
            <a:r>
              <a:rPr lang="en-US" sz="2800" dirty="0"/>
              <a:t>Bringing resurrection comfort to someone and to the family of someone who is dying</a:t>
            </a:r>
          </a:p>
          <a:p>
            <a:pPr lvl="0">
              <a:lnSpc>
                <a:spcPct val="120000"/>
              </a:lnSpc>
              <a:buFont typeface="Wingdings" pitchFamily="2" charset="2"/>
              <a:buChar char="§"/>
            </a:pPr>
            <a:r>
              <a:rPr lang="en-US" sz="2800" dirty="0"/>
              <a:t>Knowing that you have been given the world’s greatest privilege—serving God and his people with the gospel, being his instrument to bring people to heaven</a:t>
            </a:r>
          </a:p>
          <a:p>
            <a:pPr lvl="2">
              <a:lnSpc>
                <a:spcPct val="120000"/>
              </a:lnSpc>
              <a:buFont typeface="Wingdings" pitchFamily="2" charset="2"/>
              <a:buChar char="§"/>
            </a:pPr>
            <a:endParaRPr lang="en-US" sz="2000" dirty="0"/>
          </a:p>
        </p:txBody>
      </p:sp>
      <p:sp>
        <p:nvSpPr>
          <p:cNvPr id="4" name="Slide Number Placeholder 5">
            <a:extLst>
              <a:ext uri="{FF2B5EF4-FFF2-40B4-BE49-F238E27FC236}">
                <a16:creationId xmlns:a16="http://schemas.microsoft.com/office/drawing/2014/main" id="{B8D0F799-AB45-DA43-974D-32EF94E52757}"/>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33</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4F4BA09E-DE47-7A4C-9D50-1E31454056F0}"/>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7960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Advice to those who are served</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03584" cy="3680043"/>
          </a:xfrm>
        </p:spPr>
        <p:txBody>
          <a:bodyPr>
            <a:normAutofit fontScale="70000" lnSpcReduction="20000"/>
          </a:bodyPr>
          <a:lstStyle/>
          <a:p>
            <a:pPr lvl="0">
              <a:lnSpc>
                <a:spcPct val="120000"/>
              </a:lnSpc>
              <a:buFont typeface="Wingdings" pitchFamily="2" charset="2"/>
              <a:buChar char="§"/>
            </a:pPr>
            <a:r>
              <a:rPr lang="en-US" sz="2800" dirty="0">
                <a:solidFill>
                  <a:schemeClr val="tx1"/>
                </a:solidFill>
              </a:rPr>
              <a:t>Recognize called workers as gifts of God who serve because God has called them.</a:t>
            </a:r>
          </a:p>
          <a:p>
            <a:pPr lvl="0">
              <a:lnSpc>
                <a:spcPct val="120000"/>
              </a:lnSpc>
              <a:buFont typeface="Wingdings" pitchFamily="2" charset="2"/>
              <a:buChar char="§"/>
            </a:pPr>
            <a:r>
              <a:rPr lang="en-US" sz="2800" dirty="0">
                <a:solidFill>
                  <a:schemeClr val="tx1"/>
                </a:solidFill>
              </a:rPr>
              <a:t>Be involved in congregational ministry.</a:t>
            </a:r>
          </a:p>
          <a:p>
            <a:pPr lvl="0">
              <a:lnSpc>
                <a:spcPct val="120000"/>
              </a:lnSpc>
              <a:buFont typeface="Wingdings" pitchFamily="2" charset="2"/>
              <a:buChar char="§"/>
            </a:pPr>
            <a:r>
              <a:rPr lang="en-US" sz="2800" dirty="0">
                <a:solidFill>
                  <a:schemeClr val="tx1"/>
                </a:solidFill>
              </a:rPr>
              <a:t>Remember that no called worker is perfect.</a:t>
            </a:r>
          </a:p>
          <a:p>
            <a:pPr lvl="0">
              <a:lnSpc>
                <a:spcPct val="120000"/>
              </a:lnSpc>
              <a:buFont typeface="Wingdings" pitchFamily="2" charset="2"/>
              <a:buChar char="§"/>
            </a:pPr>
            <a:r>
              <a:rPr lang="en-US" sz="2800" dirty="0">
                <a:solidFill>
                  <a:schemeClr val="tx1"/>
                </a:solidFill>
              </a:rPr>
              <a:t>Provide encouragement and thanks for service.</a:t>
            </a:r>
          </a:p>
          <a:p>
            <a:pPr lvl="0">
              <a:lnSpc>
                <a:spcPct val="120000"/>
              </a:lnSpc>
              <a:buFont typeface="Wingdings" pitchFamily="2" charset="2"/>
              <a:buChar char="§"/>
            </a:pPr>
            <a:r>
              <a:rPr lang="en-US" sz="2800" dirty="0">
                <a:solidFill>
                  <a:schemeClr val="tx1"/>
                </a:solidFill>
              </a:rPr>
              <a:t>If you have a problem, talk to the worker, not to others.</a:t>
            </a:r>
          </a:p>
          <a:p>
            <a:pPr lvl="0">
              <a:lnSpc>
                <a:spcPct val="120000"/>
              </a:lnSpc>
              <a:buFont typeface="Wingdings" pitchFamily="2" charset="2"/>
              <a:buChar char="§"/>
            </a:pPr>
            <a:r>
              <a:rPr lang="en-US" sz="2800" dirty="0">
                <a:solidFill>
                  <a:schemeClr val="tx1"/>
                </a:solidFill>
              </a:rPr>
              <a:t>Provide for their physical needs: “The worker is worthy of his wages.” (1 Timothy 5:18)</a:t>
            </a:r>
          </a:p>
          <a:p>
            <a:pPr lvl="0">
              <a:lnSpc>
                <a:spcPct val="120000"/>
              </a:lnSpc>
              <a:buFont typeface="Wingdings" pitchFamily="2" charset="2"/>
              <a:buChar char="§"/>
            </a:pPr>
            <a:r>
              <a:rPr lang="en-US" sz="2800" dirty="0">
                <a:solidFill>
                  <a:schemeClr val="tx1"/>
                </a:solidFill>
              </a:rPr>
              <a:t>Pray for those who serve!</a:t>
            </a:r>
          </a:p>
          <a:p>
            <a:pPr lvl="2">
              <a:lnSpc>
                <a:spcPct val="120000"/>
              </a:lnSpc>
              <a:buFont typeface="Wingdings" pitchFamily="2" charset="2"/>
              <a:buChar char="§"/>
            </a:pPr>
            <a:endParaRPr lang="en-US" sz="2800" dirty="0">
              <a:solidFill>
                <a:schemeClr val="tx1"/>
              </a:solidFill>
            </a:endParaRPr>
          </a:p>
          <a:p>
            <a:pPr lvl="2">
              <a:lnSpc>
                <a:spcPct val="120000"/>
              </a:lnSpc>
              <a:buFont typeface="Wingdings" pitchFamily="2" charset="2"/>
              <a:buChar char="§"/>
            </a:pPr>
            <a:endParaRPr lang="en-US" sz="2000" dirty="0">
              <a:solidFill>
                <a:schemeClr val="tx1"/>
              </a:solidFill>
            </a:endParaRPr>
          </a:p>
        </p:txBody>
      </p:sp>
      <p:sp>
        <p:nvSpPr>
          <p:cNvPr id="4" name="Slide Number Placeholder 5">
            <a:extLst>
              <a:ext uri="{FF2B5EF4-FFF2-40B4-BE49-F238E27FC236}">
                <a16:creationId xmlns:a16="http://schemas.microsoft.com/office/drawing/2014/main" id="{CCA76AAD-3751-BF48-A311-2381563DED3C}"/>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34</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8E5063E2-555F-C047-9718-7C0334DB5013}"/>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1302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alpha val="70000"/>
              </a:schemeClr>
            </a:gs>
          </a:gsLst>
          <a:lin ang="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ctrTitle"/>
          </p:nvPr>
        </p:nvSpPr>
        <p:spPr>
          <a:xfrm>
            <a:off x="1075441" y="2000710"/>
            <a:ext cx="9791341" cy="2856580"/>
          </a:xfrm>
        </p:spPr>
        <p:txBody>
          <a:bodyPr/>
          <a:lstStyle/>
          <a:p>
            <a:pPr algn="ctr"/>
            <a:r>
              <a:rPr lang="en-US" sz="3600" b="0" dirty="0">
                <a:solidFill>
                  <a:schemeClr val="bg1"/>
                </a:solidFill>
                <a:latin typeface="Futura" panose="020B0602020204020303" pitchFamily="34" charset="-79"/>
                <a:cs typeface="Futura" panose="020B0602020204020303" pitchFamily="34" charset="-79"/>
              </a:rPr>
              <a:t>There is a clear distinction between the </a:t>
            </a:r>
            <a:r>
              <a:rPr lang="en-US" sz="3600" dirty="0">
                <a:solidFill>
                  <a:schemeClr val="bg1"/>
                </a:solidFill>
                <a:latin typeface="Futura" panose="020B0602020204020303" pitchFamily="34" charset="-79"/>
                <a:cs typeface="Futura" panose="020B0602020204020303" pitchFamily="34" charset="-79"/>
              </a:rPr>
              <a:t>“priesthood of all believers” </a:t>
            </a:r>
            <a:br>
              <a:rPr lang="en-US" sz="3600" b="0" dirty="0">
                <a:solidFill>
                  <a:schemeClr val="bg1"/>
                </a:solidFill>
                <a:latin typeface="Futura" panose="020B0602020204020303" pitchFamily="34" charset="-79"/>
                <a:cs typeface="Futura" panose="020B0602020204020303" pitchFamily="34" charset="-79"/>
              </a:rPr>
            </a:br>
            <a:r>
              <a:rPr lang="en-US" sz="3600" b="0" dirty="0">
                <a:solidFill>
                  <a:schemeClr val="bg1"/>
                </a:solidFill>
                <a:latin typeface="Futura" panose="020B0602020204020303" pitchFamily="34" charset="-79"/>
                <a:cs typeface="Futura" panose="020B0602020204020303" pitchFamily="34" charset="-79"/>
              </a:rPr>
              <a:t>(sometimes called the “universal priesthood” or “personal ministry”) and the </a:t>
            </a:r>
            <a:br>
              <a:rPr lang="en-US" sz="3600" b="0" dirty="0">
                <a:solidFill>
                  <a:schemeClr val="bg1"/>
                </a:solidFill>
                <a:latin typeface="Futura" panose="020B0602020204020303" pitchFamily="34" charset="-79"/>
                <a:cs typeface="Futura" panose="020B0602020204020303" pitchFamily="34" charset="-79"/>
              </a:rPr>
            </a:br>
            <a:r>
              <a:rPr lang="en-US" sz="3600" dirty="0">
                <a:solidFill>
                  <a:schemeClr val="bg1"/>
                </a:solidFill>
                <a:latin typeface="Futura" panose="020B0602020204020303" pitchFamily="34" charset="-79"/>
                <a:cs typeface="Futura" panose="020B0602020204020303" pitchFamily="34" charset="-79"/>
              </a:rPr>
              <a:t>“public ministry of the gospel.”</a:t>
            </a:r>
          </a:p>
        </p:txBody>
      </p:sp>
      <p:sp>
        <p:nvSpPr>
          <p:cNvPr id="4" name="Slide Number Placeholder 5">
            <a:extLst>
              <a:ext uri="{FF2B5EF4-FFF2-40B4-BE49-F238E27FC236}">
                <a16:creationId xmlns:a16="http://schemas.microsoft.com/office/drawing/2014/main" id="{0702C717-95E8-B649-AAE2-7B9A8F577120}"/>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4</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35798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9D23-D731-244E-AEFB-7FF55D83573B}"/>
              </a:ext>
            </a:extLst>
          </p:cNvPr>
          <p:cNvSpPr>
            <a:spLocks noGrp="1"/>
          </p:cNvSpPr>
          <p:nvPr>
            <p:ph type="title"/>
          </p:nvPr>
        </p:nvSpPr>
        <p:spPr>
          <a:xfrm>
            <a:off x="1154954" y="947920"/>
            <a:ext cx="9897359" cy="728480"/>
          </a:xfrm>
        </p:spPr>
        <p:txBody>
          <a:bodyPr/>
          <a:lstStyle/>
          <a:p>
            <a:r>
              <a:rPr lang="en-US" dirty="0">
                <a:solidFill>
                  <a:schemeClr val="bg1"/>
                </a:solidFill>
                <a:latin typeface="Futura" panose="020B0602020204020303" pitchFamily="34" charset="-79"/>
                <a:cs typeface="Futura" panose="020B0602020204020303" pitchFamily="34" charset="-79"/>
              </a:rPr>
              <a:t>What is the priesthood of all believers?</a:t>
            </a:r>
          </a:p>
        </p:txBody>
      </p:sp>
      <p:sp>
        <p:nvSpPr>
          <p:cNvPr id="3" name="Content Placeholder 2">
            <a:extLst>
              <a:ext uri="{FF2B5EF4-FFF2-40B4-BE49-F238E27FC236}">
                <a16:creationId xmlns:a16="http://schemas.microsoft.com/office/drawing/2014/main" id="{A923305E-6F41-824A-B29A-CFE51BC8FB59}"/>
              </a:ext>
            </a:extLst>
          </p:cNvPr>
          <p:cNvSpPr>
            <a:spLocks noGrp="1"/>
          </p:cNvSpPr>
          <p:nvPr>
            <p:ph idx="1"/>
          </p:nvPr>
        </p:nvSpPr>
        <p:spPr>
          <a:xfrm>
            <a:off x="1154954" y="2603500"/>
            <a:ext cx="9897359" cy="3731039"/>
          </a:xfrm>
        </p:spPr>
        <p:txBody>
          <a:bodyPr>
            <a:normAutofit fontScale="77500" lnSpcReduction="20000"/>
          </a:bodyPr>
          <a:lstStyle/>
          <a:p>
            <a:pPr marL="57150" indent="0">
              <a:lnSpc>
                <a:spcPct val="120000"/>
              </a:lnSpc>
              <a:buNone/>
            </a:pPr>
            <a:r>
              <a:rPr lang="en-US" sz="3400" b="1" dirty="0">
                <a:solidFill>
                  <a:schemeClr val="tx1"/>
                </a:solidFill>
              </a:rPr>
              <a:t>Definition: </a:t>
            </a:r>
          </a:p>
          <a:p>
            <a:pPr>
              <a:lnSpc>
                <a:spcPct val="120000"/>
              </a:lnSpc>
              <a:buFont typeface="Wingdings" pitchFamily="2" charset="2"/>
              <a:buChar char="§"/>
            </a:pPr>
            <a:r>
              <a:rPr lang="en-US" sz="3200" dirty="0">
                <a:solidFill>
                  <a:schemeClr val="tx1"/>
                </a:solidFill>
              </a:rPr>
              <a:t>All believers have equal access to God through Christ.</a:t>
            </a:r>
          </a:p>
          <a:p>
            <a:pPr>
              <a:lnSpc>
                <a:spcPct val="120000"/>
              </a:lnSpc>
              <a:buFont typeface="Wingdings" pitchFamily="2" charset="2"/>
              <a:buChar char="§"/>
            </a:pPr>
            <a:r>
              <a:rPr lang="en-US" sz="3200" dirty="0">
                <a:solidFill>
                  <a:schemeClr val="tx1"/>
                </a:solidFill>
              </a:rPr>
              <a:t>All believers have the privilege of serving the Savior with their lives, including </a:t>
            </a:r>
            <a:r>
              <a:rPr lang="en-US" sz="3200" b="1" dirty="0">
                <a:solidFill>
                  <a:schemeClr val="tx1"/>
                </a:solidFill>
              </a:rPr>
              <a:t>“declaring the praises of the one who called them out of darkness into his marvelous light.” (1 Peter 2:9)</a:t>
            </a:r>
            <a:endParaRPr lang="en-US" sz="3200" dirty="0">
              <a:solidFill>
                <a:schemeClr val="tx1"/>
              </a:solidFill>
            </a:endParaRPr>
          </a:p>
          <a:p>
            <a:pPr>
              <a:lnSpc>
                <a:spcPct val="120000"/>
              </a:lnSpc>
              <a:buFont typeface="Wingdings" pitchFamily="2" charset="2"/>
              <a:buChar char="§"/>
            </a:pPr>
            <a:r>
              <a:rPr lang="en-US" sz="3200" dirty="0">
                <a:solidFill>
                  <a:schemeClr val="tx1"/>
                </a:solidFill>
              </a:rPr>
              <a:t>All believers have been tasked by Christ to use the means of grace (the gospel in Word and sacrament) to “go and make disciples of all nations.”</a:t>
            </a:r>
          </a:p>
        </p:txBody>
      </p:sp>
      <p:sp>
        <p:nvSpPr>
          <p:cNvPr id="4" name="Slide Number Placeholder 5">
            <a:extLst>
              <a:ext uri="{FF2B5EF4-FFF2-40B4-BE49-F238E27FC236}">
                <a16:creationId xmlns:a16="http://schemas.microsoft.com/office/drawing/2014/main" id="{429E6DB3-44D0-E149-8719-18982EC99C0D}"/>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5</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7" name="Rectangle 6">
            <a:extLst>
              <a:ext uri="{FF2B5EF4-FFF2-40B4-BE49-F238E27FC236}">
                <a16:creationId xmlns:a16="http://schemas.microsoft.com/office/drawing/2014/main" id="{9DB6AEEC-45E7-BA4B-86C4-E5421FE58F25}"/>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9996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6" y="2287088"/>
            <a:ext cx="4941044" cy="2283823"/>
          </a:xfrm>
        </p:spPr>
        <p:txBody>
          <a:bodyPr/>
          <a:lstStyle/>
          <a:p>
            <a:r>
              <a:rPr lang="en-US" sz="4200" b="1" dirty="0">
                <a:latin typeface="Futura" panose="020B0602020204020303" pitchFamily="34" charset="-79"/>
                <a:cs typeface="Futura" panose="020B0602020204020303" pitchFamily="34" charset="-79"/>
              </a:rPr>
              <a:t>I. </a:t>
            </a:r>
            <a:br>
              <a:rPr lang="en-US" sz="4200" b="1" dirty="0">
                <a:latin typeface="Futura" panose="020B0602020204020303" pitchFamily="34" charset="-79"/>
                <a:cs typeface="Futura" panose="020B0602020204020303" pitchFamily="34" charset="-79"/>
              </a:rPr>
            </a:br>
            <a:r>
              <a:rPr lang="en-US" sz="4200" b="1" dirty="0">
                <a:latin typeface="Futura" panose="020B0602020204020303" pitchFamily="34" charset="-79"/>
                <a:cs typeface="Futura" panose="020B0602020204020303" pitchFamily="34" charset="-79"/>
              </a:rPr>
              <a:t>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type="body" idx="1"/>
          </p:nvPr>
        </p:nvSpPr>
        <p:spPr>
          <a:xfrm>
            <a:off x="6882307" y="1550506"/>
            <a:ext cx="4726597" cy="4214192"/>
          </a:xfrm>
        </p:spPr>
        <p:txBody>
          <a:bodyPr>
            <a:normAutofit fontScale="85000" lnSpcReduction="10000"/>
          </a:bodyPr>
          <a:lstStyle/>
          <a:p>
            <a:pPr marL="57150">
              <a:lnSpc>
                <a:spcPct val="120000"/>
              </a:lnSpc>
            </a:pPr>
            <a:r>
              <a:rPr lang="en-US" sz="3200" b="1" cap="none" dirty="0">
                <a:solidFill>
                  <a:schemeClr val="tx1"/>
                </a:solidFill>
              </a:rPr>
              <a:t>Definition:  </a:t>
            </a:r>
          </a:p>
          <a:p>
            <a:pPr marL="57150">
              <a:lnSpc>
                <a:spcPct val="120000"/>
              </a:lnSpc>
            </a:pPr>
            <a:r>
              <a:rPr lang="en-US" sz="3200" cap="none" dirty="0">
                <a:solidFill>
                  <a:schemeClr val="tx1"/>
                </a:solidFill>
              </a:rPr>
              <a:t>Administering the means of grace (the gospel in Word and sacrament) </a:t>
            </a:r>
            <a:br>
              <a:rPr lang="en-US" sz="3200" cap="none" dirty="0">
                <a:solidFill>
                  <a:schemeClr val="tx1"/>
                </a:solidFill>
              </a:rPr>
            </a:br>
            <a:r>
              <a:rPr lang="en-US" sz="3200" cap="none" dirty="0">
                <a:solidFill>
                  <a:schemeClr val="tx1"/>
                </a:solidFill>
              </a:rPr>
              <a:t>on behalf of and in the name of Christ and of other Christians in a public, representative way.</a:t>
            </a:r>
          </a:p>
        </p:txBody>
      </p:sp>
      <p:sp>
        <p:nvSpPr>
          <p:cNvPr id="4" name="Slide Number Placeholder 5">
            <a:extLst>
              <a:ext uri="{FF2B5EF4-FFF2-40B4-BE49-F238E27FC236}">
                <a16:creationId xmlns:a16="http://schemas.microsoft.com/office/drawing/2014/main" id="{5468B049-01F9-A844-9311-253C10213755}"/>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6</a:t>
            </a:fld>
            <a:endParaRPr lang="en-US" b="1"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96358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 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9499794" cy="3416300"/>
          </a:xfrm>
        </p:spPr>
        <p:txBody>
          <a:bodyPr>
            <a:normAutofit/>
          </a:bodyPr>
          <a:lstStyle/>
          <a:p>
            <a:pPr>
              <a:buFont typeface="Wingdings" pitchFamily="2" charset="2"/>
              <a:buChar char="§"/>
            </a:pPr>
            <a:r>
              <a:rPr lang="en-US" sz="3400" dirty="0">
                <a:solidFill>
                  <a:schemeClr val="tx1"/>
                </a:solidFill>
              </a:rPr>
              <a:t>The </a:t>
            </a:r>
            <a:r>
              <a:rPr lang="en-US" sz="3400" b="1" dirty="0">
                <a:solidFill>
                  <a:schemeClr val="tx1"/>
                </a:solidFill>
              </a:rPr>
              <a:t>public</a:t>
            </a:r>
            <a:r>
              <a:rPr lang="en-US" sz="3400" dirty="0">
                <a:solidFill>
                  <a:schemeClr val="tx1"/>
                </a:solidFill>
              </a:rPr>
              <a:t> ministry of the gospel</a:t>
            </a:r>
          </a:p>
          <a:p>
            <a:pPr lvl="1">
              <a:buFont typeface="Wingdings" pitchFamily="2" charset="2"/>
              <a:buChar char="§"/>
            </a:pPr>
            <a:r>
              <a:rPr lang="en-US" sz="3000" b="1" dirty="0">
                <a:solidFill>
                  <a:schemeClr val="tx1"/>
                </a:solidFill>
              </a:rPr>
              <a:t>God himself</a:t>
            </a:r>
            <a:r>
              <a:rPr lang="en-US" sz="3000" dirty="0">
                <a:solidFill>
                  <a:schemeClr val="tx1"/>
                </a:solidFill>
              </a:rPr>
              <a:t> has established the public ministry of the gospel: </a:t>
            </a:r>
            <a:r>
              <a:rPr lang="en-US" sz="3000" b="1" i="1" dirty="0">
                <a:solidFill>
                  <a:schemeClr val="tx1"/>
                </a:solidFill>
              </a:rPr>
              <a:t>“It was he [Christ] who gave some to be apostles, some to be prophets, some to be evangelists, some to be pastors and teachers.” (Ephesians 4:11)  </a:t>
            </a:r>
            <a:endParaRPr lang="en-US" sz="3000" b="1" dirty="0">
              <a:solidFill>
                <a:schemeClr val="tx1"/>
              </a:solidFill>
            </a:endParaRPr>
          </a:p>
        </p:txBody>
      </p:sp>
      <p:sp>
        <p:nvSpPr>
          <p:cNvPr id="4" name="Slide Number Placeholder 5">
            <a:extLst>
              <a:ext uri="{FF2B5EF4-FFF2-40B4-BE49-F238E27FC236}">
                <a16:creationId xmlns:a16="http://schemas.microsoft.com/office/drawing/2014/main" id="{8CF188A7-AED5-AF43-824D-E41E2B7A469C}"/>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7</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BB07F077-A5C2-8F44-BD4F-E499DA9BC39F}"/>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19693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p:txBody>
          <a:bodyPr/>
          <a:lstStyle/>
          <a:p>
            <a:r>
              <a:rPr lang="en-US" dirty="0">
                <a:latin typeface="Futura" panose="020B0602020204020303" pitchFamily="34" charset="-79"/>
                <a:cs typeface="Futura" panose="020B0602020204020303" pitchFamily="34" charset="-79"/>
              </a:rPr>
              <a:t>I. 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4" y="2603500"/>
            <a:ext cx="10034253" cy="3416300"/>
          </a:xfrm>
        </p:spPr>
        <p:txBody>
          <a:bodyPr>
            <a:normAutofit/>
          </a:bodyPr>
          <a:lstStyle/>
          <a:p>
            <a:pPr>
              <a:buFont typeface="Wingdings" pitchFamily="2" charset="2"/>
              <a:buChar char="§"/>
            </a:pPr>
            <a:r>
              <a:rPr lang="en-US" sz="3400" dirty="0">
                <a:solidFill>
                  <a:schemeClr val="tx1"/>
                </a:solidFill>
              </a:rPr>
              <a:t>The </a:t>
            </a:r>
            <a:r>
              <a:rPr lang="en-US" sz="3400" b="1" dirty="0">
                <a:solidFill>
                  <a:schemeClr val="tx1"/>
                </a:solidFill>
              </a:rPr>
              <a:t>public</a:t>
            </a:r>
            <a:r>
              <a:rPr lang="en-US" sz="3400" dirty="0">
                <a:solidFill>
                  <a:schemeClr val="tx1"/>
                </a:solidFill>
              </a:rPr>
              <a:t> ministry of the gospel</a:t>
            </a:r>
          </a:p>
          <a:p>
            <a:pPr lvl="1">
              <a:buFont typeface="Wingdings" pitchFamily="2" charset="2"/>
              <a:buChar char="§"/>
            </a:pPr>
            <a:r>
              <a:rPr lang="en-US" sz="3000" dirty="0">
                <a:solidFill>
                  <a:schemeClr val="tx1"/>
                </a:solidFill>
              </a:rPr>
              <a:t>God calls people to serve in the public ministry of the gospel. </a:t>
            </a:r>
            <a:r>
              <a:rPr lang="en-US" sz="3000" b="1" i="1" dirty="0">
                <a:solidFill>
                  <a:schemeClr val="tx1"/>
                </a:solidFill>
              </a:rPr>
              <a:t>“No one takes this honor [of the public ministry] on himself; he must be called by God.” (Hebrews 5:4) </a:t>
            </a:r>
            <a:r>
              <a:rPr lang="en-US" sz="3000" dirty="0">
                <a:solidFill>
                  <a:schemeClr val="tx1"/>
                </a:solidFill>
              </a:rPr>
              <a:t>No one is to take this ministry on himself or “pursue” a specific call.</a:t>
            </a:r>
            <a:endParaRPr lang="en-US" sz="3000" b="1" dirty="0">
              <a:solidFill>
                <a:schemeClr val="tx1"/>
              </a:solidFill>
            </a:endParaRPr>
          </a:p>
        </p:txBody>
      </p:sp>
      <p:sp>
        <p:nvSpPr>
          <p:cNvPr id="4" name="Slide Number Placeholder 5">
            <a:extLst>
              <a:ext uri="{FF2B5EF4-FFF2-40B4-BE49-F238E27FC236}">
                <a16:creationId xmlns:a16="http://schemas.microsoft.com/office/drawing/2014/main" id="{9EB80F02-E094-CC40-9DD8-E5D37B1D666F}"/>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8</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87A72583-ACF8-9049-AC07-0AC7A03AC535}"/>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23870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CD73-F07A-4C41-9D60-308BB55AC145}"/>
              </a:ext>
            </a:extLst>
          </p:cNvPr>
          <p:cNvSpPr>
            <a:spLocks noGrp="1"/>
          </p:cNvSpPr>
          <p:nvPr>
            <p:ph type="title"/>
          </p:nvPr>
        </p:nvSpPr>
        <p:spPr>
          <a:xfrm>
            <a:off x="1154954" y="947920"/>
            <a:ext cx="9698576" cy="728480"/>
          </a:xfrm>
        </p:spPr>
        <p:txBody>
          <a:bodyPr/>
          <a:lstStyle/>
          <a:p>
            <a:r>
              <a:rPr lang="en-US" dirty="0">
                <a:latin typeface="Futura" panose="020B0602020204020303" pitchFamily="34" charset="-79"/>
                <a:cs typeface="Futura" panose="020B0602020204020303" pitchFamily="34" charset="-79"/>
              </a:rPr>
              <a:t>I. What is the public ministry?</a:t>
            </a:r>
          </a:p>
        </p:txBody>
      </p:sp>
      <p:sp>
        <p:nvSpPr>
          <p:cNvPr id="3" name="Content Placeholder 2">
            <a:extLst>
              <a:ext uri="{FF2B5EF4-FFF2-40B4-BE49-F238E27FC236}">
                <a16:creationId xmlns:a16="http://schemas.microsoft.com/office/drawing/2014/main" id="{920C416C-B08C-4D80-B698-97846BC625E2}"/>
              </a:ext>
            </a:extLst>
          </p:cNvPr>
          <p:cNvSpPr>
            <a:spLocks noGrp="1"/>
          </p:cNvSpPr>
          <p:nvPr>
            <p:ph idx="1"/>
          </p:nvPr>
        </p:nvSpPr>
        <p:spPr>
          <a:xfrm>
            <a:off x="1154953" y="2603500"/>
            <a:ext cx="10034253" cy="3416300"/>
          </a:xfrm>
        </p:spPr>
        <p:txBody>
          <a:bodyPr>
            <a:normAutofit/>
          </a:bodyPr>
          <a:lstStyle/>
          <a:p>
            <a:pPr>
              <a:buFont typeface="Wingdings" pitchFamily="2" charset="2"/>
              <a:buChar char="§"/>
            </a:pPr>
            <a:r>
              <a:rPr lang="en-US" sz="3400" dirty="0">
                <a:solidFill>
                  <a:schemeClr val="tx1"/>
                </a:solidFill>
              </a:rPr>
              <a:t>The </a:t>
            </a:r>
            <a:r>
              <a:rPr lang="en-US" sz="3400" b="1" dirty="0">
                <a:solidFill>
                  <a:schemeClr val="tx1"/>
                </a:solidFill>
              </a:rPr>
              <a:t>public</a:t>
            </a:r>
            <a:r>
              <a:rPr lang="en-US" sz="3400" dirty="0">
                <a:solidFill>
                  <a:schemeClr val="tx1"/>
                </a:solidFill>
              </a:rPr>
              <a:t> ministry of the gospel</a:t>
            </a:r>
          </a:p>
          <a:p>
            <a:pPr lvl="1">
              <a:buFont typeface="Wingdings" pitchFamily="2" charset="2"/>
              <a:buChar char="§"/>
            </a:pPr>
            <a:r>
              <a:rPr lang="en-US" sz="3000" dirty="0">
                <a:solidFill>
                  <a:schemeClr val="tx1"/>
                </a:solidFill>
              </a:rPr>
              <a:t>God alone gives someone the </a:t>
            </a:r>
            <a:r>
              <a:rPr lang="en-US" sz="3000" b="1" dirty="0">
                <a:solidFill>
                  <a:schemeClr val="tx1"/>
                </a:solidFill>
              </a:rPr>
              <a:t>right and privilege </a:t>
            </a:r>
            <a:r>
              <a:rPr lang="en-US" sz="3000" dirty="0">
                <a:solidFill>
                  <a:schemeClr val="tx1"/>
                </a:solidFill>
              </a:rPr>
              <a:t>to serve in the public ministry. </a:t>
            </a:r>
            <a:r>
              <a:rPr lang="en-US" sz="3000" b="1" i="1" dirty="0">
                <a:solidFill>
                  <a:schemeClr val="tx1"/>
                </a:solidFill>
              </a:rPr>
              <a:t>“No one should teach publicly in the church or administer the sacraments unless properly called.” (</a:t>
            </a:r>
            <a:r>
              <a:rPr lang="en-US" sz="3000" b="1" dirty="0">
                <a:solidFill>
                  <a:schemeClr val="tx1"/>
                </a:solidFill>
              </a:rPr>
              <a:t>Augsburg Confession XIV)</a:t>
            </a:r>
            <a:endParaRPr lang="en-US" sz="2200" dirty="0">
              <a:solidFill>
                <a:schemeClr val="tx1"/>
              </a:solidFill>
            </a:endParaRPr>
          </a:p>
        </p:txBody>
      </p:sp>
      <p:sp>
        <p:nvSpPr>
          <p:cNvPr id="4" name="Slide Number Placeholder 5">
            <a:extLst>
              <a:ext uri="{FF2B5EF4-FFF2-40B4-BE49-F238E27FC236}">
                <a16:creationId xmlns:a16="http://schemas.microsoft.com/office/drawing/2014/main" id="{FB9F2619-62F1-8146-B51F-4E5203964C24}"/>
              </a:ext>
            </a:extLst>
          </p:cNvPr>
          <p:cNvSpPr txBox="1">
            <a:spLocks/>
          </p:cNvSpPr>
          <p:nvPr/>
        </p:nvSpPr>
        <p:spPr>
          <a:xfrm>
            <a:off x="10351008" y="292608"/>
            <a:ext cx="838199" cy="767687"/>
          </a:xfrm>
          <a:custGeom>
            <a:avLst/>
            <a:gdLst>
              <a:gd name="connsiteX0" fmla="*/ 0 w 12192000"/>
              <a:gd name="connsiteY0" fmla="*/ 0 h 6842571"/>
              <a:gd name="connsiteX1" fmla="*/ 12192000 w 12192000"/>
              <a:gd name="connsiteY1" fmla="*/ 0 h 6842571"/>
              <a:gd name="connsiteX2" fmla="*/ 12192000 w 12192000"/>
              <a:gd name="connsiteY2" fmla="*/ 6842571 h 6842571"/>
              <a:gd name="connsiteX3" fmla="*/ 0 w 12192000"/>
              <a:gd name="connsiteY3" fmla="*/ 6842571 h 6842571"/>
            </a:gdLst>
            <a:ahLst/>
            <a:cxnLst>
              <a:cxn ang="0">
                <a:pos x="connsiteX0" y="connsiteY0"/>
              </a:cxn>
              <a:cxn ang="0">
                <a:pos x="connsiteX1" y="connsiteY1"/>
              </a:cxn>
              <a:cxn ang="0">
                <a:pos x="connsiteX2" y="connsiteY2"/>
              </a:cxn>
              <a:cxn ang="0">
                <a:pos x="connsiteX3" y="connsiteY3"/>
              </a:cxn>
            </a:cxnLst>
            <a:rect l="l" t="t" r="r" b="b"/>
            <a:pathLst>
              <a:path w="12192000" h="6842571">
                <a:moveTo>
                  <a:pt x="0" y="0"/>
                </a:moveTo>
                <a:lnTo>
                  <a:pt x="12192000" y="0"/>
                </a:lnTo>
                <a:lnTo>
                  <a:pt x="12192000" y="6842571"/>
                </a:lnTo>
                <a:lnTo>
                  <a:pt x="0" y="6842571"/>
                </a:lnTo>
                <a:close/>
              </a:path>
            </a:pathLst>
          </a:custGeom>
          <a:noFill/>
        </p:spPr>
        <p:txBody>
          <a:bodyPr vert="horz" wrap="square" lIns="91440" tIns="45720" rIns="91440" bIns="45720" rtlCol="0" anchor="ctr">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2800" b="0" i="0" kern="1200">
                <a:solidFill>
                  <a:schemeClr val="tx1">
                    <a:lumMod val="75000"/>
                    <a:lumOff val="25000"/>
                  </a:schemeClr>
                </a:solidFill>
                <a:latin typeface="Raleway" panose="020B0503030101060003" pitchFamily="34" charset="0"/>
                <a:ea typeface="+mn-ea"/>
                <a:cs typeface="Futura Medium" panose="020B0602020204020303" pitchFamily="34" charset="-79"/>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Century Gothic" panose="020B0502020202020204" pitchFamily="34" charset="0"/>
                <a:ea typeface="+mn-ea"/>
                <a:cs typeface="Futura Medium" panose="020B0602020204020303" pitchFamily="34" charset="-79"/>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utura Medium" panose="020B0602020204020303" pitchFamily="34" charset="-79"/>
                <a:ea typeface="+mn-ea"/>
                <a:cs typeface="Futura Medium" panose="020B0602020204020303" pitchFamily="34" charset="-79"/>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fld id="{D57F1E4F-1CFF-5643-939E-217C01CDF565}" type="slidenum">
              <a:rPr lang="en-US" b="1" smtClean="0">
                <a:solidFill>
                  <a:schemeClr val="bg1"/>
                </a:solidFill>
                <a:latin typeface="FUTURA MEDIUM" panose="020B0602020204020303" pitchFamily="34" charset="-79"/>
                <a:cs typeface="FUTURA MEDIUM" panose="020B0602020204020303" pitchFamily="34" charset="-79"/>
              </a:rPr>
              <a:pPr/>
              <a:t>9</a:t>
            </a:fld>
            <a:endParaRPr lang="en-US" b="1" dirty="0">
              <a:solidFill>
                <a:schemeClr val="bg1"/>
              </a:solidFill>
              <a:latin typeface="FUTURA MEDIUM" panose="020B0602020204020303" pitchFamily="34" charset="-79"/>
              <a:cs typeface="FUTURA MEDIUM" panose="020B0602020204020303" pitchFamily="34" charset="-79"/>
            </a:endParaRPr>
          </a:p>
        </p:txBody>
      </p:sp>
      <p:sp>
        <p:nvSpPr>
          <p:cNvPr id="5" name="Rectangle 4">
            <a:extLst>
              <a:ext uri="{FF2B5EF4-FFF2-40B4-BE49-F238E27FC236}">
                <a16:creationId xmlns:a16="http://schemas.microsoft.com/office/drawing/2014/main" id="{A4BFB9EA-CC4A-F843-9030-D69C8EBFA9AB}"/>
              </a:ext>
            </a:extLst>
          </p:cNvPr>
          <p:cNvSpPr/>
          <p:nvPr/>
        </p:nvSpPr>
        <p:spPr>
          <a:xfrm>
            <a:off x="6522080" y="6283543"/>
            <a:ext cx="5481630" cy="307777"/>
          </a:xfrm>
          <a:prstGeom prst="rect">
            <a:avLst/>
          </a:prstGeom>
        </p:spPr>
        <p:txBody>
          <a:bodyPr wrap="none">
            <a:spAutoFit/>
          </a:bodyPr>
          <a:lstStyle/>
          <a:p>
            <a:pPr algn="r"/>
            <a:r>
              <a:rPr lang="en-GB" sz="1400" b="1" dirty="0">
                <a:latin typeface="Futura" panose="020B0602020204020303" pitchFamily="34" charset="-79"/>
                <a:ea typeface="Open Sans Light" panose="020B0306030504020204" pitchFamily="34" charset="0"/>
                <a:cs typeface="Futura" panose="020B0602020204020303" pitchFamily="34" charset="-79"/>
              </a:rPr>
              <a:t>CALLED TO SERVE: </a:t>
            </a:r>
            <a:r>
              <a:rPr lang="en-GB" sz="1400" dirty="0">
                <a:latin typeface="Futura" panose="020B0602020204020303" pitchFamily="34" charset="-79"/>
                <a:ea typeface="Open Sans Light" panose="020B0306030504020204" pitchFamily="34" charset="0"/>
                <a:cs typeface="Futura" panose="020B0602020204020303" pitchFamily="34" charset="-79"/>
              </a:rPr>
              <a:t>A DISCUSSION ABOUT THE DIVINE CALL</a:t>
            </a:r>
            <a:endParaRPr lang="en-US" sz="1400"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821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8">
      <a:dk1>
        <a:srgbClr val="000000"/>
      </a:dk1>
      <a:lt1>
        <a:srgbClr val="FFFFFF"/>
      </a:lt1>
      <a:dk2>
        <a:srgbClr val="00A8CF"/>
      </a:dk2>
      <a:lt2>
        <a:srgbClr val="F8F8F8"/>
      </a:lt2>
      <a:accent1>
        <a:srgbClr val="00A8CF"/>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{238033C1-9BC0-5D43-BE37-0EBCC8A5769D}tf10001076</Template>
  <TotalTime>23168</TotalTime>
  <Words>2625</Words>
  <Application>Microsoft Macintosh PowerPoint</Application>
  <PresentationFormat>Widescreen</PresentationFormat>
  <Paragraphs>256</Paragraphs>
  <Slides>34</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Calibri</vt:lpstr>
      <vt:lpstr>Century Gothic</vt:lpstr>
      <vt:lpstr>Futura</vt:lpstr>
      <vt:lpstr>Futura Medium</vt:lpstr>
      <vt:lpstr>Futura Medium</vt:lpstr>
      <vt:lpstr>Raleway</vt:lpstr>
      <vt:lpstr>Raleway SemiBold</vt:lpstr>
      <vt:lpstr>Raleway Thin</vt:lpstr>
      <vt:lpstr>Wingdings</vt:lpstr>
      <vt:lpstr>Wingdings 3</vt:lpstr>
      <vt:lpstr>Ion Boardroom</vt:lpstr>
      <vt:lpstr>PowerPoint Presentation</vt:lpstr>
      <vt:lpstr>PowerPoint Presentation</vt:lpstr>
      <vt:lpstr>Questions for today</vt:lpstr>
      <vt:lpstr>There is a clear distinction between the “priesthood of all believers”  (sometimes called the “universal priesthood” or “personal ministry”) and the  “public ministry of the gospel.”</vt:lpstr>
      <vt:lpstr>What is the priesthood of all believers?</vt:lpstr>
      <vt:lpstr>I.  What is the public ministry?</vt:lpstr>
      <vt:lpstr>I. What is the public ministry?</vt:lpstr>
      <vt:lpstr>I. What is the public ministry?</vt:lpstr>
      <vt:lpstr>I. What is the public ministry?</vt:lpstr>
      <vt:lpstr>I. What exactly is the public ministry?</vt:lpstr>
      <vt:lpstr>I. What is the public ministry?</vt:lpstr>
      <vt:lpstr>I. What is the public ministry?</vt:lpstr>
      <vt:lpstr>I. What is the public ministry?</vt:lpstr>
      <vt:lpstr>II. How does someone become a public minister?</vt:lpstr>
      <vt:lpstr>II. How does someone become a      public minister?</vt:lpstr>
      <vt:lpstr>II. How does someone become a      public minister?</vt:lpstr>
      <vt:lpstr>II. How does someone become a       public minister?</vt:lpstr>
      <vt:lpstr>III.  How does the WELS call process work?</vt:lpstr>
      <vt:lpstr>III. How does the WELS call             process work?</vt:lpstr>
      <vt:lpstr>III. How does the WELS call          process work?</vt:lpstr>
      <vt:lpstr>III. How does the WELS call            process work?</vt:lpstr>
      <vt:lpstr>III. How does the WELS call             process work?</vt:lpstr>
      <vt:lpstr>III. How does the WELS call            process work?</vt:lpstr>
      <vt:lpstr>IV. The decision process</vt:lpstr>
      <vt:lpstr>IV. The decision process</vt:lpstr>
      <vt:lpstr>IV. The decision process</vt:lpstr>
      <vt:lpstr>IV. The decision process</vt:lpstr>
      <vt:lpstr>How should a called worker regard the call in which he or she serves?</vt:lpstr>
      <vt:lpstr>V. What will called workers always want to remember?</vt:lpstr>
      <vt:lpstr>Practical advice for those who serve</vt:lpstr>
      <vt:lpstr>Practical advice for those who serve</vt:lpstr>
      <vt:lpstr>VI. Blessings given and received by the called worker</vt:lpstr>
      <vt:lpstr>Blessings given and received by the called worker</vt:lpstr>
      <vt:lpstr>Advice to those who are served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Called to serve</dc:title>
  <dc:creator>Mark G. Schroeder</dc:creator>
  <cp:lastModifiedBy>Briana Lambrecht</cp:lastModifiedBy>
  <cp:revision>108</cp:revision>
  <cp:lastPrinted>2021-12-03T18:19:48Z</cp:lastPrinted>
  <dcterms:created xsi:type="dcterms:W3CDTF">2019-03-08T18:11:14Z</dcterms:created>
  <dcterms:modified xsi:type="dcterms:W3CDTF">2021-12-06T19:22:29Z</dcterms:modified>
</cp:coreProperties>
</file>