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2" r:id="rId4"/>
  </p:sldMasterIdLst>
  <p:notesMasterIdLst>
    <p:notesMasterId r:id="rId41"/>
  </p:notesMasterIdLst>
  <p:sldIdLst>
    <p:sldId id="256" r:id="rId5"/>
    <p:sldId id="258" r:id="rId6"/>
    <p:sldId id="257" r:id="rId7"/>
    <p:sldId id="265" r:id="rId8"/>
    <p:sldId id="266" r:id="rId9"/>
    <p:sldId id="262" r:id="rId10"/>
    <p:sldId id="260" r:id="rId11"/>
    <p:sldId id="267" r:id="rId12"/>
    <p:sldId id="280" r:id="rId13"/>
    <p:sldId id="261" r:id="rId14"/>
    <p:sldId id="269" r:id="rId15"/>
    <p:sldId id="271" r:id="rId16"/>
    <p:sldId id="272" r:id="rId17"/>
    <p:sldId id="273" r:id="rId18"/>
    <p:sldId id="274" r:id="rId19"/>
    <p:sldId id="276" r:id="rId20"/>
    <p:sldId id="277" r:id="rId21"/>
    <p:sldId id="268" r:id="rId22"/>
    <p:sldId id="279" r:id="rId23"/>
    <p:sldId id="281" r:id="rId24"/>
    <p:sldId id="282" r:id="rId25"/>
    <p:sldId id="283" r:id="rId26"/>
    <p:sldId id="284" r:id="rId27"/>
    <p:sldId id="296" r:id="rId28"/>
    <p:sldId id="297" r:id="rId29"/>
    <p:sldId id="285" r:id="rId30"/>
    <p:sldId id="286" r:id="rId31"/>
    <p:sldId id="288" r:id="rId32"/>
    <p:sldId id="290" r:id="rId33"/>
    <p:sldId id="287" r:id="rId34"/>
    <p:sldId id="291" r:id="rId35"/>
    <p:sldId id="293" r:id="rId36"/>
    <p:sldId id="294" r:id="rId37"/>
    <p:sldId id="292" r:id="rId38"/>
    <p:sldId id="295" r:id="rId39"/>
    <p:sldId id="29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21B467-FF09-4502-9FC4-23B671DDDE4F}" v="105" dt="2018-01-26T15:03:45.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9E55A-5B79-4363-8B60-076353600AC7}" type="datetimeFigureOut">
              <a:rPr lang="en-US" smtClean="0"/>
              <a:t>6/4/2018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BD27A-8856-4A70-BE4F-58133351F8BD}" type="slidenum">
              <a:rPr lang="en-US" smtClean="0"/>
              <a:t>‹#›</a:t>
            </a:fld>
            <a:endParaRPr lang="en-US"/>
          </a:p>
        </p:txBody>
      </p:sp>
    </p:spTree>
    <p:extLst>
      <p:ext uri="{BB962C8B-B14F-4D97-AF65-F5344CB8AC3E}">
        <p14:creationId xmlns:p14="http://schemas.microsoft.com/office/powerpoint/2010/main" val="62086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Compassion is a way of thinking.  It is look at the world through God’s eyes and our vocation.  Sermons and devotions equip God’s people for compassion ministry by showing God’s people His will that they love one another and serve each other in love.  Teach God’s people that compassion ministry is about vocation, about the body of Christ, about inclusion.</a:t>
            </a:r>
          </a:p>
        </p:txBody>
      </p:sp>
      <p:sp>
        <p:nvSpPr>
          <p:cNvPr id="4" name="Slide Number Placeholder 3"/>
          <p:cNvSpPr>
            <a:spLocks noGrp="1"/>
          </p:cNvSpPr>
          <p:nvPr>
            <p:ph type="sldNum" sz="quarter" idx="10"/>
          </p:nvPr>
        </p:nvSpPr>
        <p:spPr/>
        <p:txBody>
          <a:bodyPr/>
          <a:lstStyle/>
          <a:p>
            <a:fld id="{F1ABD27A-8856-4A70-BE4F-58133351F8BD}" type="slidenum">
              <a:rPr lang="en-US" smtClean="0"/>
              <a:t>32</a:t>
            </a:fld>
            <a:endParaRPr lang="en-US"/>
          </a:p>
        </p:txBody>
      </p:sp>
    </p:spTree>
    <p:extLst>
      <p:ext uri="{BB962C8B-B14F-4D97-AF65-F5344CB8AC3E}">
        <p14:creationId xmlns:p14="http://schemas.microsoft.com/office/powerpoint/2010/main" val="34960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Equipping the saints is a rotating task – church leaders equip different groups at different times, church council members in January, Sunday School teachers in September.  So the task of equipping someone for special ministry can be slotted during the year.</a:t>
            </a:r>
            <a:endParaRPr lang="en-US"/>
          </a:p>
          <a:p>
            <a:endParaRPr lang="en-US"/>
          </a:p>
        </p:txBody>
      </p:sp>
      <p:sp>
        <p:nvSpPr>
          <p:cNvPr id="4" name="Slide Number Placeholder 3"/>
          <p:cNvSpPr>
            <a:spLocks noGrp="1"/>
          </p:cNvSpPr>
          <p:nvPr>
            <p:ph type="sldNum" sz="quarter" idx="10"/>
          </p:nvPr>
        </p:nvSpPr>
        <p:spPr/>
        <p:txBody>
          <a:bodyPr/>
          <a:lstStyle/>
          <a:p>
            <a:fld id="{F1ABD27A-8856-4A70-BE4F-58133351F8BD}" type="slidenum">
              <a:rPr lang="en-US" smtClean="0"/>
              <a:t>33</a:t>
            </a:fld>
            <a:endParaRPr lang="en-US"/>
          </a:p>
        </p:txBody>
      </p:sp>
    </p:spTree>
    <p:extLst>
      <p:ext uri="{BB962C8B-B14F-4D97-AF65-F5344CB8AC3E}">
        <p14:creationId xmlns:p14="http://schemas.microsoft.com/office/powerpoint/2010/main" val="229884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Called workers who equip God’s people to serve others have a resource for training their members:  WELS Special Ministries. </a:t>
            </a:r>
            <a:endParaRPr lang="en-US"/>
          </a:p>
        </p:txBody>
      </p:sp>
      <p:sp>
        <p:nvSpPr>
          <p:cNvPr id="4" name="Slide Number Placeholder 3"/>
          <p:cNvSpPr>
            <a:spLocks noGrp="1"/>
          </p:cNvSpPr>
          <p:nvPr>
            <p:ph type="sldNum" sz="quarter" idx="10"/>
          </p:nvPr>
        </p:nvSpPr>
        <p:spPr/>
        <p:txBody>
          <a:bodyPr/>
          <a:lstStyle/>
          <a:p>
            <a:fld id="{F1ABD27A-8856-4A70-BE4F-58133351F8BD}" type="slidenum">
              <a:rPr lang="en-US" smtClean="0"/>
              <a:t>34</a:t>
            </a:fld>
            <a:endParaRPr lang="en-US"/>
          </a:p>
        </p:txBody>
      </p:sp>
    </p:spTree>
    <p:extLst>
      <p:ext uri="{BB962C8B-B14F-4D97-AF65-F5344CB8AC3E}">
        <p14:creationId xmlns:p14="http://schemas.microsoft.com/office/powerpoint/2010/main" val="287697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a:prstGeom prst="rect">
            <a:avLst/>
          </a:prstGeom>
        </p:spPr>
        <p:txBody>
          <a:bodyPr lIns="90260" tIns="45130" rIns="90260" bIns="45130"/>
          <a:lstStyle/>
          <a:p>
            <a:r>
              <a:rPr lang="en-US"/>
              <a:t>At a glance, WELS</a:t>
            </a:r>
            <a:r>
              <a:rPr lang="en-US" baseline="0"/>
              <a:t> Special Ministries looks complicated, with eight different committees addressing special needs brought on by disabilities or special circumstances.  Adding to the complexity, Special Ministries partners with many other WELS related organizations that carry out Special Ministries work, such as Institutional Ministries (WLIM), Jesus Cares Ministries, and WLCFS Christian Family Solutions.  </a:t>
            </a:r>
          </a:p>
          <a:p>
            <a:endParaRPr lang="en-US" baseline="0"/>
          </a:p>
          <a:p>
            <a:r>
              <a:rPr lang="en-US" baseline="0"/>
              <a:t>As complicated at this may appear, the simple approach is the best:  if you or someone you love has a special need, simply contact the Special Ministries office at the WELS Center for Mission and Ministry.  If we can’t help you, we’ll direct the right organization or person to get in touch with you.</a:t>
            </a:r>
            <a:endParaRPr lang="en-US"/>
          </a:p>
        </p:txBody>
      </p:sp>
      <p:sp>
        <p:nvSpPr>
          <p:cNvPr id="4" name="Slide Number Placeholder 3"/>
          <p:cNvSpPr>
            <a:spLocks noGrp="1"/>
          </p:cNvSpPr>
          <p:nvPr>
            <p:ph type="sldNum" sz="quarter" idx="10"/>
          </p:nvPr>
        </p:nvSpPr>
        <p:spPr>
          <a:xfrm>
            <a:off x="5179487" y="6513911"/>
            <a:ext cx="3962400" cy="342899"/>
          </a:xfrm>
          <a:prstGeom prst="rect">
            <a:avLst/>
          </a:prstGeom>
        </p:spPr>
        <p:txBody>
          <a:bodyPr/>
          <a:lstStyle/>
          <a:p>
            <a:fld id="{303BF3F7-70D9-4BEE-85C7-982BBA48C329}" type="slidenum">
              <a:rPr lang="en-US" smtClean="0"/>
              <a:t>35</a:t>
            </a:fld>
            <a:endParaRPr lang="en-US"/>
          </a:p>
        </p:txBody>
      </p:sp>
      <p:sp>
        <p:nvSpPr>
          <p:cNvPr id="5" name="Header Placeholder 4"/>
          <p:cNvSpPr>
            <a:spLocks noGrp="1"/>
          </p:cNvSpPr>
          <p:nvPr>
            <p:ph type="hdr" sz="quarter" idx="11"/>
          </p:nvPr>
        </p:nvSpPr>
        <p:spPr/>
        <p:txBody>
          <a:bodyPr/>
          <a:lstStyle/>
          <a:p>
            <a:r>
              <a:rPr lang="en-US"/>
              <a:t>2016 GROW Conference: Using Special Ministries for Outreach</a:t>
            </a:r>
          </a:p>
        </p:txBody>
      </p:sp>
    </p:spTree>
    <p:extLst>
      <p:ext uri="{BB962C8B-B14F-4D97-AF65-F5344CB8AC3E}">
        <p14:creationId xmlns:p14="http://schemas.microsoft.com/office/powerpoint/2010/main" val="3193589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923F103-BC34-4FE4-A40E-EDDEECFDA5D0}" type="datetimeFigureOut">
              <a:rPr lang="en-US" smtClean="0"/>
              <a:pPr/>
              <a:t>6/4/2018</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58825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6/4/2018</a:t>
            </a:fld>
            <a:endParaRPr lang="en-US"/>
          </a:p>
        </p:txBody>
      </p:sp>
      <p:sp>
        <p:nvSpPr>
          <p:cNvPr id="6" name="Footer Placeholder 5"/>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844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6/4/2018</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7610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6/4/2018</a:t>
            </a:fld>
            <a:endParaRPr lang="en-US"/>
          </a:p>
        </p:txBody>
      </p:sp>
      <p:sp>
        <p:nvSpPr>
          <p:cNvPr id="5" name="Footer Placeholder 4"/>
          <p:cNvSpPr>
            <a:spLocks noGrp="1"/>
          </p:cNvSpPr>
          <p:nvPr>
            <p:ph type="ftr" sz="quarter" idx="11"/>
          </p:nvPr>
        </p:nvSpPr>
        <p:spPr/>
        <p:txBody>
          <a:bodyPr/>
          <a:lstStyle/>
          <a:p>
            <a:r>
              <a:rPr lang="en-US"/>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141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6/4/2018</a:t>
            </a:fld>
            <a:endParaRPr lang="en-US"/>
          </a:p>
        </p:txBody>
      </p:sp>
      <p:sp>
        <p:nvSpPr>
          <p:cNvPr id="5" name="Footer Placeholder 4"/>
          <p:cNvSpPr>
            <a:spLocks noGrp="1"/>
          </p:cNvSpPr>
          <p:nvPr>
            <p:ph type="ftr" sz="quarter" idx="11"/>
          </p:nvPr>
        </p:nvSpPr>
        <p:spPr/>
        <p:txBody>
          <a:bodyPr/>
          <a:lstStyle/>
          <a:p>
            <a:r>
              <a:rPr lang="en-US"/>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98095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6/4/2018</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8187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6/4/2018</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84244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6/4/2018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641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6/4/2018</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3294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6/4/2018</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5389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6/4/2018</a:t>
            </a:fld>
            <a:endParaRPr lang="en-US"/>
          </a:p>
        </p:txBody>
      </p:sp>
      <p:sp>
        <p:nvSpPr>
          <p:cNvPr id="5" name="Footer Placeholder 4"/>
          <p:cNvSpPr>
            <a:spLocks noGrp="1"/>
          </p:cNvSpPr>
          <p:nvPr>
            <p:ph type="ftr" sz="quarter" idx="11"/>
          </p:nvPr>
        </p:nvSpPr>
        <p:spPr/>
        <p:txBody>
          <a:bodyPr/>
          <a:lstStyle/>
          <a:p>
            <a:r>
              <a:rPr lang="en-US"/>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8369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6/4/2018</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6849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6/4/2018</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1437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6/4/2018</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9089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6/4/2018</a:t>
            </a:fld>
            <a:endParaRPr lang="en-US"/>
          </a:p>
        </p:txBody>
      </p:sp>
      <p:sp>
        <p:nvSpPr>
          <p:cNvPr id="3" name="Footer Placeholder 2"/>
          <p:cNvSpPr>
            <a:spLocks noGrp="1"/>
          </p:cNvSpPr>
          <p:nvPr>
            <p:ph type="ftr" sz="quarter" idx="11"/>
          </p:nvPr>
        </p:nvSpPr>
        <p:spPr/>
        <p:txBody>
          <a:bodyPr/>
          <a:lstStyle/>
          <a:p>
            <a:r>
              <a:rPr lang="en-US"/>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0762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6/4/2018</a:t>
            </a:fld>
            <a:endParaRPr lang="en-US"/>
          </a:p>
        </p:txBody>
      </p:sp>
      <p:sp>
        <p:nvSpPr>
          <p:cNvPr id="6" name="Footer Placeholder 5"/>
          <p:cNvSpPr>
            <a:spLocks noGrp="1"/>
          </p:cNvSpPr>
          <p:nvPr>
            <p:ph type="ftr" sz="quarter" idx="11"/>
          </p:nvPr>
        </p:nvSpPr>
        <p:spPr/>
        <p:txBody>
          <a:bodyPr/>
          <a:lstStyle/>
          <a:p>
            <a:r>
              <a:rPr lang="en-US"/>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550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6/4/2018</a:t>
            </a:fld>
            <a:endParaRPr lang="en-US"/>
          </a:p>
        </p:txBody>
      </p:sp>
      <p:sp>
        <p:nvSpPr>
          <p:cNvPr id="6" name="Footer Placeholder 5"/>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4033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6/4/2018</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7120738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440B7-9A60-4975-AFBA-3D0308614010}"/>
              </a:ext>
            </a:extLst>
          </p:cNvPr>
          <p:cNvPicPr>
            <a:picLocks noChangeAspect="1"/>
          </p:cNvPicPr>
          <p:nvPr/>
        </p:nvPicPr>
        <p:blipFill rotWithShape="1">
          <a:blip r:embed="rId2"/>
          <a:srcRect t="4493" r="-1" b="25909"/>
          <a:stretch/>
        </p:blipFill>
        <p:spPr>
          <a:xfrm>
            <a:off x="1154953" y="471949"/>
            <a:ext cx="8825659" cy="4100058"/>
          </a:xfrm>
          <a:prstGeom prst="rect">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0042985C-0F6A-4469-9D7D-4E4C03C0832F}"/>
              </a:ext>
            </a:extLst>
          </p:cNvPr>
          <p:cNvSpPr>
            <a:spLocks noGrp="1"/>
          </p:cNvSpPr>
          <p:nvPr>
            <p:ph type="ctrTitle"/>
          </p:nvPr>
        </p:nvSpPr>
        <p:spPr>
          <a:xfrm>
            <a:off x="1154955" y="4834467"/>
            <a:ext cx="8825658" cy="586380"/>
          </a:xfrm>
        </p:spPr>
        <p:txBody>
          <a:bodyPr>
            <a:noAutofit/>
          </a:bodyPr>
          <a:lstStyle/>
          <a:p>
            <a:r>
              <a:rPr lang="en-US" sz="3600"/>
              <a:t>Compassion Ministry</a:t>
            </a:r>
          </a:p>
        </p:txBody>
      </p:sp>
      <p:sp>
        <p:nvSpPr>
          <p:cNvPr id="3" name="Subtitle 2">
            <a:extLst>
              <a:ext uri="{FF2B5EF4-FFF2-40B4-BE49-F238E27FC236}">
                <a16:creationId xmlns:a16="http://schemas.microsoft.com/office/drawing/2014/main" id="{9428F79A-9B2A-4D72-AA87-D82E0AF14621}"/>
              </a:ext>
            </a:extLst>
          </p:cNvPr>
          <p:cNvSpPr>
            <a:spLocks noGrp="1"/>
          </p:cNvSpPr>
          <p:nvPr>
            <p:ph type="subTitle" idx="1"/>
          </p:nvPr>
        </p:nvSpPr>
        <p:spPr>
          <a:xfrm>
            <a:off x="1154955" y="5420847"/>
            <a:ext cx="8825658" cy="582020"/>
          </a:xfrm>
        </p:spPr>
        <p:txBody>
          <a:bodyPr>
            <a:normAutofit/>
          </a:bodyPr>
          <a:lstStyle/>
          <a:p>
            <a:r>
              <a:rPr lang="en-US" sz="2800"/>
              <a:t>Cultivating a Caring Congregation</a:t>
            </a:r>
          </a:p>
        </p:txBody>
      </p:sp>
    </p:spTree>
    <p:extLst>
      <p:ext uri="{BB962C8B-B14F-4D97-AF65-F5344CB8AC3E}">
        <p14:creationId xmlns:p14="http://schemas.microsoft.com/office/powerpoint/2010/main" val="339121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2CEAC642-C34A-41A0-90D2-B9069BDA1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extLst/>
          </a:blip>
          <a:srcRect l="41869" r="15760" b="1"/>
          <a:stretch/>
        </p:blipFill>
        <p:spPr>
          <a:xfrm>
            <a:off x="493252" y="1972135"/>
            <a:ext cx="1650345" cy="2599865"/>
          </a:xfrm>
          <a:prstGeom prst="rect">
            <a:avLst/>
          </a:prstGeom>
          <a:ln>
            <a:noFill/>
          </a:ln>
        </p:spPr>
      </p:pic>
      <p:sp>
        <p:nvSpPr>
          <p:cNvPr id="12" name="Rectangle 11">
            <a:extLst>
              <a:ext uri="{FF2B5EF4-FFF2-40B4-BE49-F238E27FC236}">
                <a16:creationId xmlns:a16="http://schemas.microsoft.com/office/drawing/2014/main" id="{DD941EA2-0691-46DD-A1AC-B3C27E9A8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681368" y="1605589"/>
            <a:ext cx="8344595" cy="3444876"/>
          </a:xfrm>
        </p:spPr>
        <p:txBody>
          <a:bodyPr>
            <a:normAutofit lnSpcReduction="10000"/>
          </a:bodyPr>
          <a:lstStyle/>
          <a:p>
            <a:pPr>
              <a:spcAft>
                <a:spcPts val="1200"/>
              </a:spcAft>
            </a:pPr>
            <a:r>
              <a:rPr lang="en-US" sz="2800" cap="none"/>
              <a:t>“Dear friends, let us love one another, for love comes from God. Everyone who loves has been born of God and knows God. Whoever does not love does not know God, because God is love.  . . </a:t>
            </a:r>
            <a:r>
              <a:rPr lang="en-US" sz="2800" b="1" cap="none"/>
              <a:t>We love because he first loved us.</a:t>
            </a:r>
            <a:r>
              <a:rPr lang="en-US" sz="2800" cap="none"/>
              <a:t>”</a:t>
            </a:r>
            <a:r>
              <a:rPr lang="en-US" sz="2800" b="1" cap="none"/>
              <a:t>  </a:t>
            </a:r>
            <a:r>
              <a:rPr lang="en-US" sz="2800" i="1" cap="none"/>
              <a:t>(1 John 4:7-8,19)</a:t>
            </a:r>
          </a:p>
          <a:p>
            <a:r>
              <a:rPr lang="en-US" sz="2800" cap="none"/>
              <a:t>“Therefore, I tell you, </a:t>
            </a:r>
            <a:r>
              <a:rPr lang="en-US" sz="2800" b="1" cap="none"/>
              <a:t>her many sins have been forgiven—as her great love has shown. But whoever has been forgiven little loves little.</a:t>
            </a:r>
            <a:r>
              <a:rPr lang="en-US" sz="2800" cap="none"/>
              <a:t>”</a:t>
            </a:r>
            <a:r>
              <a:rPr lang="en-US" sz="2800" b="1" cap="none"/>
              <a:t> </a:t>
            </a:r>
            <a:r>
              <a:rPr lang="en-US" sz="2800" i="1" cap="none"/>
              <a:t>(Luke 7:47)</a:t>
            </a:r>
            <a:endParaRPr lang="en-US" sz="2800" cap="none"/>
          </a:p>
        </p:txBody>
      </p:sp>
      <p:sp>
        <p:nvSpPr>
          <p:cNvPr id="6" name="Title 1">
            <a:extLst>
              <a:ext uri="{FF2B5EF4-FFF2-40B4-BE49-F238E27FC236}">
                <a16:creationId xmlns:a16="http://schemas.microsoft.com/office/drawing/2014/main" id="{91154179-643A-4204-95FB-7608C5B40660}"/>
              </a:ext>
            </a:extLst>
          </p:cNvPr>
          <p:cNvSpPr>
            <a:spLocks noGrp="1"/>
          </p:cNvSpPr>
          <p:nvPr>
            <p:ph type="ctrTitle"/>
          </p:nvPr>
        </p:nvSpPr>
        <p:spPr>
          <a:xfrm>
            <a:off x="2681368" y="882158"/>
            <a:ext cx="7756444" cy="586380"/>
          </a:xfrm>
        </p:spPr>
        <p:txBody>
          <a:bodyPr>
            <a:noAutofit/>
          </a:bodyPr>
          <a:lstStyle/>
          <a:p>
            <a:r>
              <a:rPr lang="en-US" sz="3600"/>
              <a:t>Compassion Ministry</a:t>
            </a:r>
          </a:p>
        </p:txBody>
      </p:sp>
      <p:sp>
        <p:nvSpPr>
          <p:cNvPr id="7" name="Title 1">
            <a:extLst>
              <a:ext uri="{FF2B5EF4-FFF2-40B4-BE49-F238E27FC236}">
                <a16:creationId xmlns:a16="http://schemas.microsoft.com/office/drawing/2014/main" id="{A16FCCA4-331A-4104-A4B4-BF935AD3E9A5}"/>
              </a:ext>
            </a:extLst>
          </p:cNvPr>
          <p:cNvSpPr txBox="1">
            <a:spLocks/>
          </p:cNvSpPr>
          <p:nvPr/>
        </p:nvSpPr>
        <p:spPr bwMode="gray">
          <a:xfrm>
            <a:off x="2681367" y="5187516"/>
            <a:ext cx="8192379" cy="58638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t>God’s agape love </a:t>
            </a:r>
            <a:r>
              <a:rPr lang="en-US" sz="2800" b="1"/>
              <a:t>gives birth </a:t>
            </a:r>
            <a:r>
              <a:rPr lang="en-US" sz="2800"/>
              <a:t>to love among us.</a:t>
            </a:r>
          </a:p>
        </p:txBody>
      </p:sp>
    </p:spTree>
    <p:extLst>
      <p:ext uri="{BB962C8B-B14F-4D97-AF65-F5344CB8AC3E}">
        <p14:creationId xmlns:p14="http://schemas.microsoft.com/office/powerpoint/2010/main" val="3955956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2CEAC642-C34A-41A0-90D2-B9069BDA1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extLst/>
          </a:blip>
          <a:srcRect l="41869" r="15760" b="1"/>
          <a:stretch/>
        </p:blipFill>
        <p:spPr>
          <a:xfrm>
            <a:off x="493252" y="1972135"/>
            <a:ext cx="1650345" cy="2599865"/>
          </a:xfrm>
          <a:prstGeom prst="rect">
            <a:avLst/>
          </a:prstGeom>
          <a:ln>
            <a:noFill/>
          </a:ln>
        </p:spPr>
      </p:pic>
      <p:sp>
        <p:nvSpPr>
          <p:cNvPr id="12" name="Rectangle 11">
            <a:extLst>
              <a:ext uri="{FF2B5EF4-FFF2-40B4-BE49-F238E27FC236}">
                <a16:creationId xmlns:a16="http://schemas.microsoft.com/office/drawing/2014/main" id="{DD941EA2-0691-46DD-A1AC-B3C27E9A8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681368" y="1442819"/>
            <a:ext cx="8610409" cy="3915989"/>
          </a:xfrm>
        </p:spPr>
        <p:txBody>
          <a:bodyPr>
            <a:noAutofit/>
          </a:bodyPr>
          <a:lstStyle/>
          <a:p>
            <a:r>
              <a:rPr lang="en-US" sz="2600" cap="none"/>
              <a:t>“</a:t>
            </a:r>
            <a:r>
              <a:rPr lang="en-US" sz="2600" b="1" cap="none"/>
              <a:t>We know </a:t>
            </a:r>
            <a:r>
              <a:rPr lang="en-US" sz="2600" cap="none"/>
              <a:t>that we have passed from death to life, </a:t>
            </a:r>
            <a:r>
              <a:rPr lang="en-US" sz="2600" b="1" cap="none"/>
              <a:t>because we love each other</a:t>
            </a:r>
            <a:r>
              <a:rPr lang="en-US" sz="2600" cap="none"/>
              <a:t>. Anyone who does not love remains in death.”  (</a:t>
            </a:r>
            <a:r>
              <a:rPr lang="en-US" sz="2600" i="1" cap="none"/>
              <a:t>1 John 3:14)</a:t>
            </a:r>
            <a:endParaRPr lang="en-US" sz="2600" cap="none"/>
          </a:p>
          <a:p>
            <a:r>
              <a:rPr lang="en-US" sz="2600" i="1" cap="none"/>
              <a:t>“</a:t>
            </a:r>
            <a:r>
              <a:rPr lang="en-US" sz="2600" b="1" i="1" cap="none"/>
              <a:t>This is how we know who the children of God are </a:t>
            </a:r>
            <a:r>
              <a:rPr lang="en-US" sz="2600" i="1" cap="none"/>
              <a:t>and who the children of the devil are: Anyone who does not do what is right is not God’s child, nor is anyone who does not love their brother and sister.” (1 John 3:10)</a:t>
            </a:r>
          </a:p>
          <a:p>
            <a:r>
              <a:rPr lang="en-US" sz="2600" cap="none"/>
              <a:t>“</a:t>
            </a:r>
            <a:r>
              <a:rPr lang="en-US" sz="2600" b="1" cap="none"/>
              <a:t>By this everyone will know that you are my disciples, if you love one another</a:t>
            </a:r>
            <a:r>
              <a:rPr lang="en-US" sz="2600" cap="none"/>
              <a:t>.”</a:t>
            </a:r>
            <a:r>
              <a:rPr lang="en-US" sz="2600" b="1" cap="none"/>
              <a:t> </a:t>
            </a:r>
            <a:r>
              <a:rPr lang="en-US" sz="2600" i="1" cap="none"/>
              <a:t>(John 13:35)</a:t>
            </a:r>
            <a:endParaRPr lang="en-US" sz="2600" cap="none"/>
          </a:p>
        </p:txBody>
      </p:sp>
      <p:sp>
        <p:nvSpPr>
          <p:cNvPr id="6" name="Title 1">
            <a:extLst>
              <a:ext uri="{FF2B5EF4-FFF2-40B4-BE49-F238E27FC236}">
                <a16:creationId xmlns:a16="http://schemas.microsoft.com/office/drawing/2014/main" id="{91154179-643A-4204-95FB-7608C5B40660}"/>
              </a:ext>
            </a:extLst>
          </p:cNvPr>
          <p:cNvSpPr>
            <a:spLocks noGrp="1"/>
          </p:cNvSpPr>
          <p:nvPr>
            <p:ph type="ctrTitle"/>
          </p:nvPr>
        </p:nvSpPr>
        <p:spPr>
          <a:xfrm>
            <a:off x="2681368" y="882158"/>
            <a:ext cx="7756444" cy="586380"/>
          </a:xfrm>
        </p:spPr>
        <p:txBody>
          <a:bodyPr>
            <a:noAutofit/>
          </a:bodyPr>
          <a:lstStyle/>
          <a:p>
            <a:r>
              <a:rPr lang="en-US" sz="3600"/>
              <a:t>Compassion Ministry</a:t>
            </a:r>
          </a:p>
        </p:txBody>
      </p:sp>
      <p:sp>
        <p:nvSpPr>
          <p:cNvPr id="7" name="Title 1">
            <a:extLst>
              <a:ext uri="{FF2B5EF4-FFF2-40B4-BE49-F238E27FC236}">
                <a16:creationId xmlns:a16="http://schemas.microsoft.com/office/drawing/2014/main" id="{A16FCCA4-331A-4104-A4B4-BF935AD3E9A5}"/>
              </a:ext>
            </a:extLst>
          </p:cNvPr>
          <p:cNvSpPr txBox="1">
            <a:spLocks/>
          </p:cNvSpPr>
          <p:nvPr/>
        </p:nvSpPr>
        <p:spPr bwMode="gray">
          <a:xfrm>
            <a:off x="2681368" y="5448358"/>
            <a:ext cx="8290034" cy="58638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t>God’s agape love among us </a:t>
            </a:r>
            <a:r>
              <a:rPr lang="en-US" sz="2800" b="1"/>
              <a:t>testifies</a:t>
            </a:r>
            <a:r>
              <a:rPr lang="en-US" sz="2800" b="1" i="1"/>
              <a:t> </a:t>
            </a:r>
            <a:r>
              <a:rPr lang="en-US" sz="2800"/>
              <a:t>to our new birth.</a:t>
            </a:r>
          </a:p>
        </p:txBody>
      </p:sp>
    </p:spTree>
    <p:extLst>
      <p:ext uri="{BB962C8B-B14F-4D97-AF65-F5344CB8AC3E}">
        <p14:creationId xmlns:p14="http://schemas.microsoft.com/office/powerpoint/2010/main" val="3877884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2CEAC642-C34A-41A0-90D2-B9069BDA1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extLst/>
          </a:blip>
          <a:srcRect l="41869" r="15760" b="1"/>
          <a:stretch/>
        </p:blipFill>
        <p:spPr>
          <a:xfrm>
            <a:off x="493252" y="1972135"/>
            <a:ext cx="1650345" cy="2599865"/>
          </a:xfrm>
          <a:prstGeom prst="rect">
            <a:avLst/>
          </a:prstGeom>
          <a:ln>
            <a:noFill/>
          </a:ln>
        </p:spPr>
      </p:pic>
      <p:sp>
        <p:nvSpPr>
          <p:cNvPr id="12" name="Rectangle 11">
            <a:extLst>
              <a:ext uri="{FF2B5EF4-FFF2-40B4-BE49-F238E27FC236}">
                <a16:creationId xmlns:a16="http://schemas.microsoft.com/office/drawing/2014/main" id="{DD941EA2-0691-46DD-A1AC-B3C27E9A8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681368" y="1618447"/>
            <a:ext cx="8791162" cy="3680001"/>
          </a:xfrm>
        </p:spPr>
        <p:txBody>
          <a:bodyPr>
            <a:noAutofit/>
          </a:bodyPr>
          <a:lstStyle/>
          <a:p>
            <a:pPr>
              <a:spcBef>
                <a:spcPts val="200"/>
              </a:spcBef>
            </a:pPr>
            <a:r>
              <a:rPr lang="en-US" sz="2800" cap="none"/>
              <a:t>“And he has given us this </a:t>
            </a:r>
            <a:r>
              <a:rPr lang="en-US" sz="2800" b="1" cap="none"/>
              <a:t>command</a:t>
            </a:r>
            <a:r>
              <a:rPr lang="en-US" sz="2800" cap="none"/>
              <a:t>: Anyone who loves God must also love their brother and sister.”  (</a:t>
            </a:r>
            <a:r>
              <a:rPr lang="en-US" sz="2800" i="1" cap="none"/>
              <a:t>1 John 4:21)</a:t>
            </a:r>
          </a:p>
          <a:p>
            <a:pPr>
              <a:spcBef>
                <a:spcPts val="200"/>
              </a:spcBef>
            </a:pPr>
            <a:endParaRPr lang="en-US" sz="2800" i="1" cap="none"/>
          </a:p>
          <a:p>
            <a:pPr>
              <a:spcBef>
                <a:spcPts val="200"/>
              </a:spcBef>
            </a:pPr>
            <a:r>
              <a:rPr lang="en-US" sz="2800" cap="none"/>
              <a:t>“A new </a:t>
            </a:r>
            <a:r>
              <a:rPr lang="en-US" sz="2800" b="1" cap="none"/>
              <a:t>command</a:t>
            </a:r>
            <a:r>
              <a:rPr lang="en-US" sz="2800" cap="none"/>
              <a:t> I give you: Love one another. As I have loved you, so you must love one another.” </a:t>
            </a:r>
            <a:r>
              <a:rPr lang="en-US" sz="2800" i="1" cap="none"/>
              <a:t>(John 13:34)</a:t>
            </a:r>
          </a:p>
          <a:p>
            <a:pPr>
              <a:spcBef>
                <a:spcPts val="200"/>
              </a:spcBef>
            </a:pPr>
            <a:endParaRPr lang="en-US" sz="2800" cap="none"/>
          </a:p>
          <a:p>
            <a:pPr>
              <a:spcBef>
                <a:spcPts val="200"/>
              </a:spcBef>
            </a:pPr>
            <a:r>
              <a:rPr lang="en-US" sz="2800" cap="none"/>
              <a:t>“The commandments . . . are summed up in this one </a:t>
            </a:r>
            <a:r>
              <a:rPr lang="en-US" sz="2800" b="1" cap="none"/>
              <a:t>command</a:t>
            </a:r>
            <a:r>
              <a:rPr lang="en-US" sz="2800" cap="none"/>
              <a:t>: ‘Love your neighbor as yourself.’” </a:t>
            </a:r>
            <a:r>
              <a:rPr lang="en-US" sz="2400" i="1" cap="none"/>
              <a:t>(Romans 13:9)</a:t>
            </a:r>
            <a:endParaRPr lang="en-US" sz="2400" cap="none"/>
          </a:p>
        </p:txBody>
      </p:sp>
      <p:sp>
        <p:nvSpPr>
          <p:cNvPr id="6" name="Title 1">
            <a:extLst>
              <a:ext uri="{FF2B5EF4-FFF2-40B4-BE49-F238E27FC236}">
                <a16:creationId xmlns:a16="http://schemas.microsoft.com/office/drawing/2014/main" id="{91154179-643A-4204-95FB-7608C5B40660}"/>
              </a:ext>
            </a:extLst>
          </p:cNvPr>
          <p:cNvSpPr>
            <a:spLocks noGrp="1"/>
          </p:cNvSpPr>
          <p:nvPr>
            <p:ph type="ctrTitle"/>
          </p:nvPr>
        </p:nvSpPr>
        <p:spPr>
          <a:xfrm>
            <a:off x="2681368" y="882158"/>
            <a:ext cx="7756444" cy="586380"/>
          </a:xfrm>
        </p:spPr>
        <p:txBody>
          <a:bodyPr>
            <a:noAutofit/>
          </a:bodyPr>
          <a:lstStyle/>
          <a:p>
            <a:r>
              <a:rPr lang="en-US" sz="3600"/>
              <a:t>Compassion Ministry</a:t>
            </a:r>
          </a:p>
        </p:txBody>
      </p:sp>
      <p:sp>
        <p:nvSpPr>
          <p:cNvPr id="7" name="Title 1">
            <a:extLst>
              <a:ext uri="{FF2B5EF4-FFF2-40B4-BE49-F238E27FC236}">
                <a16:creationId xmlns:a16="http://schemas.microsoft.com/office/drawing/2014/main" id="{A16FCCA4-331A-4104-A4B4-BF935AD3E9A5}"/>
              </a:ext>
            </a:extLst>
          </p:cNvPr>
          <p:cNvSpPr txBox="1">
            <a:spLocks/>
          </p:cNvSpPr>
          <p:nvPr/>
        </p:nvSpPr>
        <p:spPr bwMode="gray">
          <a:xfrm>
            <a:off x="2681368" y="5448358"/>
            <a:ext cx="8290034" cy="58638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t>God’s agape love among us is a</a:t>
            </a:r>
            <a:r>
              <a:rPr lang="en-US" sz="2800" b="1"/>
              <a:t> command.</a:t>
            </a:r>
            <a:endParaRPr lang="en-US" sz="2800"/>
          </a:p>
        </p:txBody>
      </p:sp>
    </p:spTree>
    <p:extLst>
      <p:ext uri="{BB962C8B-B14F-4D97-AF65-F5344CB8AC3E}">
        <p14:creationId xmlns:p14="http://schemas.microsoft.com/office/powerpoint/2010/main" val="244089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2CEAC642-C34A-41A0-90D2-B9069BDA1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extLst/>
          </a:blip>
          <a:srcRect l="41869" r="15760" b="1"/>
          <a:stretch/>
        </p:blipFill>
        <p:spPr>
          <a:xfrm>
            <a:off x="493252" y="1972135"/>
            <a:ext cx="1650345" cy="2599865"/>
          </a:xfrm>
          <a:prstGeom prst="rect">
            <a:avLst/>
          </a:prstGeom>
          <a:ln>
            <a:noFill/>
          </a:ln>
        </p:spPr>
      </p:pic>
      <p:sp>
        <p:nvSpPr>
          <p:cNvPr id="12" name="Rectangle 11">
            <a:extLst>
              <a:ext uri="{FF2B5EF4-FFF2-40B4-BE49-F238E27FC236}">
                <a16:creationId xmlns:a16="http://schemas.microsoft.com/office/drawing/2014/main" id="{DD941EA2-0691-46DD-A1AC-B3C27E9A8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681368" y="1841374"/>
            <a:ext cx="8791162" cy="3176837"/>
          </a:xfrm>
        </p:spPr>
        <p:txBody>
          <a:bodyPr>
            <a:noAutofit/>
          </a:bodyPr>
          <a:lstStyle/>
          <a:p>
            <a:pPr>
              <a:spcBef>
                <a:spcPts val="200"/>
              </a:spcBef>
            </a:pPr>
            <a:r>
              <a:rPr lang="en-US" sz="2800" cap="none"/>
              <a:t>“But the </a:t>
            </a:r>
            <a:r>
              <a:rPr lang="en-US" sz="2800" b="1" cap="none"/>
              <a:t>fruit of the Spirit </a:t>
            </a:r>
            <a:r>
              <a:rPr lang="en-US" sz="2800" cap="none"/>
              <a:t>is </a:t>
            </a:r>
            <a:r>
              <a:rPr lang="en-US" sz="2800" b="1" cap="none"/>
              <a:t>love</a:t>
            </a:r>
            <a:r>
              <a:rPr lang="en-US" sz="2800" cap="none"/>
              <a:t>, joy, peace, forbearance, kindness, goodness, faithfulness.”  (Galatians 5:22</a:t>
            </a:r>
            <a:r>
              <a:rPr lang="en-US" sz="2800" i="1" cap="none"/>
              <a:t>)</a:t>
            </a:r>
          </a:p>
          <a:p>
            <a:pPr>
              <a:spcBef>
                <a:spcPts val="200"/>
              </a:spcBef>
            </a:pPr>
            <a:endParaRPr lang="en-US" sz="2800" i="1" cap="none"/>
          </a:p>
          <a:p>
            <a:pPr>
              <a:spcBef>
                <a:spcPts val="200"/>
              </a:spcBef>
            </a:pPr>
            <a:r>
              <a:rPr lang="en-US" sz="2800" cap="none"/>
              <a:t>“And hope does not put us to shame, because </a:t>
            </a:r>
            <a:r>
              <a:rPr lang="en-US" sz="2800" b="1" cap="none"/>
              <a:t>God’s love has been poured out into our hearts through the Holy Spirit</a:t>
            </a:r>
            <a:r>
              <a:rPr lang="en-US" sz="2800" cap="none"/>
              <a:t>, who has been given to us…” </a:t>
            </a:r>
            <a:r>
              <a:rPr lang="en-US" sz="2800" i="1" cap="none"/>
              <a:t>(Romans 5:5)</a:t>
            </a:r>
          </a:p>
        </p:txBody>
      </p:sp>
      <p:sp>
        <p:nvSpPr>
          <p:cNvPr id="6" name="Title 1">
            <a:extLst>
              <a:ext uri="{FF2B5EF4-FFF2-40B4-BE49-F238E27FC236}">
                <a16:creationId xmlns:a16="http://schemas.microsoft.com/office/drawing/2014/main" id="{91154179-643A-4204-95FB-7608C5B40660}"/>
              </a:ext>
            </a:extLst>
          </p:cNvPr>
          <p:cNvSpPr>
            <a:spLocks noGrp="1"/>
          </p:cNvSpPr>
          <p:nvPr>
            <p:ph type="ctrTitle"/>
          </p:nvPr>
        </p:nvSpPr>
        <p:spPr>
          <a:xfrm>
            <a:off x="2681368" y="882158"/>
            <a:ext cx="7756444" cy="586380"/>
          </a:xfrm>
        </p:spPr>
        <p:txBody>
          <a:bodyPr>
            <a:noAutofit/>
          </a:bodyPr>
          <a:lstStyle/>
          <a:p>
            <a:r>
              <a:rPr lang="en-US" sz="3600"/>
              <a:t>Compassion Ministry</a:t>
            </a:r>
          </a:p>
        </p:txBody>
      </p:sp>
      <p:sp>
        <p:nvSpPr>
          <p:cNvPr id="7" name="Title 1">
            <a:extLst>
              <a:ext uri="{FF2B5EF4-FFF2-40B4-BE49-F238E27FC236}">
                <a16:creationId xmlns:a16="http://schemas.microsoft.com/office/drawing/2014/main" id="{A16FCCA4-331A-4104-A4B4-BF935AD3E9A5}"/>
              </a:ext>
            </a:extLst>
          </p:cNvPr>
          <p:cNvSpPr txBox="1">
            <a:spLocks/>
          </p:cNvSpPr>
          <p:nvPr/>
        </p:nvSpPr>
        <p:spPr bwMode="gray">
          <a:xfrm>
            <a:off x="2681367" y="5448358"/>
            <a:ext cx="8610409" cy="58638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a:t>God’s agape love among us is the </a:t>
            </a:r>
            <a:r>
              <a:rPr lang="en-US" sz="2600" b="1"/>
              <a:t>fruit of  the Spirit’s work.</a:t>
            </a:r>
            <a:endParaRPr lang="en-US" sz="2600"/>
          </a:p>
        </p:txBody>
      </p:sp>
    </p:spTree>
    <p:extLst>
      <p:ext uri="{BB962C8B-B14F-4D97-AF65-F5344CB8AC3E}">
        <p14:creationId xmlns:p14="http://schemas.microsoft.com/office/powerpoint/2010/main" val="1850009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extLst/>
          </a:blip>
          <a:srcRect l="41869" r="15760" b="1"/>
          <a:stretch/>
        </p:blipFill>
        <p:spPr>
          <a:xfrm>
            <a:off x="493252" y="1972135"/>
            <a:ext cx="1650345" cy="2599865"/>
          </a:xfrm>
          <a:prstGeom prst="rect">
            <a:avLst/>
          </a:prstGeom>
          <a:ln>
            <a:noFill/>
          </a:ln>
        </p:spPr>
      </p:pic>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681368" y="1618447"/>
            <a:ext cx="8791162" cy="3680001"/>
          </a:xfrm>
        </p:spPr>
        <p:txBody>
          <a:bodyPr>
            <a:noAutofit/>
          </a:bodyPr>
          <a:lstStyle/>
          <a:p>
            <a:pPr>
              <a:spcBef>
                <a:spcPts val="200"/>
              </a:spcBef>
            </a:pPr>
            <a:r>
              <a:rPr lang="en-US" sz="2800" cap="none"/>
              <a:t>“If I speak in the tongues of men or of angels, but </a:t>
            </a:r>
            <a:r>
              <a:rPr lang="en-US" sz="2800" b="1" cap="none"/>
              <a:t>do not have love</a:t>
            </a:r>
            <a:r>
              <a:rPr lang="en-US" sz="2800" cap="none"/>
              <a:t>, I am only a resounding gong or a clanging cymbal.  If I have the gift of prophecy and can fathom all mysteries and all knowledge, and if I have a faith that can move mountains, but </a:t>
            </a:r>
            <a:r>
              <a:rPr lang="en-US" sz="2800" b="1" cap="none"/>
              <a:t>do not have love, I am nothing</a:t>
            </a:r>
            <a:r>
              <a:rPr lang="en-US" sz="2800" cap="none"/>
              <a:t>.  If I give all I possess to the poor and give over my body to hardship that I may boast, but </a:t>
            </a:r>
            <a:r>
              <a:rPr lang="en-US" sz="2800" b="1" cap="none"/>
              <a:t>do not have love, I gain nothing</a:t>
            </a:r>
            <a:r>
              <a:rPr lang="en-US" sz="2800" cap="none"/>
              <a:t>.” </a:t>
            </a:r>
            <a:r>
              <a:rPr lang="en-US" sz="2400" i="1" cap="none"/>
              <a:t>(1 Corinthians 13:1-3)</a:t>
            </a:r>
            <a:endParaRPr lang="en-US" sz="2400" cap="none"/>
          </a:p>
        </p:txBody>
      </p:sp>
      <p:sp>
        <p:nvSpPr>
          <p:cNvPr id="6" name="Title 1">
            <a:extLst>
              <a:ext uri="{FF2B5EF4-FFF2-40B4-BE49-F238E27FC236}">
                <a16:creationId xmlns:a16="http://schemas.microsoft.com/office/drawing/2014/main" id="{91154179-643A-4204-95FB-7608C5B40660}"/>
              </a:ext>
            </a:extLst>
          </p:cNvPr>
          <p:cNvSpPr>
            <a:spLocks noGrp="1"/>
          </p:cNvSpPr>
          <p:nvPr>
            <p:ph type="ctrTitle"/>
          </p:nvPr>
        </p:nvSpPr>
        <p:spPr>
          <a:xfrm>
            <a:off x="2681368" y="882158"/>
            <a:ext cx="7756444" cy="586380"/>
          </a:xfrm>
        </p:spPr>
        <p:txBody>
          <a:bodyPr>
            <a:noAutofit/>
          </a:bodyPr>
          <a:lstStyle/>
          <a:p>
            <a:r>
              <a:rPr lang="en-US" sz="3600"/>
              <a:t>Compassion Ministry</a:t>
            </a:r>
          </a:p>
        </p:txBody>
      </p:sp>
      <p:sp>
        <p:nvSpPr>
          <p:cNvPr id="7" name="Title 1">
            <a:extLst>
              <a:ext uri="{FF2B5EF4-FFF2-40B4-BE49-F238E27FC236}">
                <a16:creationId xmlns:a16="http://schemas.microsoft.com/office/drawing/2014/main" id="{A16FCCA4-331A-4104-A4B4-BF935AD3E9A5}"/>
              </a:ext>
            </a:extLst>
          </p:cNvPr>
          <p:cNvSpPr txBox="1">
            <a:spLocks/>
          </p:cNvSpPr>
          <p:nvPr/>
        </p:nvSpPr>
        <p:spPr bwMode="gray">
          <a:xfrm>
            <a:off x="2681368" y="5448358"/>
            <a:ext cx="8290034" cy="58638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a:t>God’s agape love among us is </a:t>
            </a:r>
            <a:r>
              <a:rPr lang="en-US" sz="2600" b="1"/>
              <a:t>essential</a:t>
            </a:r>
            <a:r>
              <a:rPr lang="en-US" sz="2600"/>
              <a:t> to Christian life</a:t>
            </a:r>
            <a:r>
              <a:rPr lang="en-US" sz="2600" b="1"/>
              <a:t>.</a:t>
            </a:r>
            <a:endParaRPr lang="en-US" sz="2600"/>
          </a:p>
        </p:txBody>
      </p:sp>
    </p:spTree>
    <p:extLst>
      <p:ext uri="{BB962C8B-B14F-4D97-AF65-F5344CB8AC3E}">
        <p14:creationId xmlns:p14="http://schemas.microsoft.com/office/powerpoint/2010/main" val="2132879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duotone>
              <a:prstClr val="black"/>
              <a:schemeClr val="accent5">
                <a:tint val="45000"/>
                <a:satMod val="400000"/>
              </a:schemeClr>
            </a:duotone>
            <a:alphaModFix amt="25000"/>
            <a:extLst/>
          </a:blip>
          <a:srcRect l="5485" t="15570" r="-2" b="10006"/>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1587216" y="1010765"/>
            <a:ext cx="8981547" cy="768159"/>
          </a:xfrm>
        </p:spPr>
        <p:txBody>
          <a:bodyPr>
            <a:noAutofit/>
          </a:bodyPr>
          <a:lstStyle/>
          <a:p>
            <a:r>
              <a:rPr lang="en-US" sz="3600"/>
              <a:t>We put flesh on agape by what we do and say</a:t>
            </a:r>
          </a:p>
        </p:txBody>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236788" y="2314575"/>
            <a:ext cx="7718425" cy="2406631"/>
          </a:xfrm>
        </p:spPr>
        <p:txBody>
          <a:bodyPr>
            <a:normAutofit/>
          </a:bodyPr>
          <a:lstStyle/>
          <a:p>
            <a:pPr>
              <a:spcBef>
                <a:spcPts val="600"/>
              </a:spcBef>
              <a:spcAft>
                <a:spcPts val="600"/>
              </a:spcAft>
            </a:pPr>
            <a:r>
              <a:rPr lang="en-US" sz="2800" b="1" cap="none"/>
              <a:t>“Suppose a brother or a sister is without clothes and daily food.  If one of you says to them, ‘Go in peace; keep warm and well fed,’ but does nothing about their physical needs, what good is it?” </a:t>
            </a:r>
            <a:r>
              <a:rPr lang="en-US" sz="2800" cap="none"/>
              <a:t>   </a:t>
            </a:r>
            <a:r>
              <a:rPr lang="en-US" i="1" cap="none"/>
              <a:t>(</a:t>
            </a:r>
            <a:r>
              <a:rPr lang="en-US" sz="2800" i="1" cap="none"/>
              <a:t>James 2:15-16)</a:t>
            </a:r>
          </a:p>
          <a:p>
            <a:pPr>
              <a:spcBef>
                <a:spcPts val="600"/>
              </a:spcBef>
              <a:spcAft>
                <a:spcPts val="600"/>
              </a:spcAft>
            </a:pPr>
            <a:endParaRPr lang="en-US" sz="2800" i="1" cap="none"/>
          </a:p>
        </p:txBody>
      </p:sp>
      <p:sp>
        <p:nvSpPr>
          <p:cNvPr id="6" name="TextBox 5">
            <a:extLst>
              <a:ext uri="{FF2B5EF4-FFF2-40B4-BE49-F238E27FC236}">
                <a16:creationId xmlns:a16="http://schemas.microsoft.com/office/drawing/2014/main" id="{12E14D6F-2834-466B-9977-BDDC76B84E86}"/>
              </a:ext>
            </a:extLst>
          </p:cNvPr>
          <p:cNvSpPr txBox="1"/>
          <p:nvPr/>
        </p:nvSpPr>
        <p:spPr>
          <a:xfrm>
            <a:off x="2236381" y="5392437"/>
            <a:ext cx="7719239" cy="523220"/>
          </a:xfrm>
          <a:prstGeom prst="rect">
            <a:avLst/>
          </a:prstGeom>
          <a:noFill/>
        </p:spPr>
        <p:txBody>
          <a:bodyPr wrap="square" rtlCol="0">
            <a:spAutoFit/>
          </a:bodyPr>
          <a:lstStyle/>
          <a:p>
            <a:r>
              <a:rPr lang="en-US" sz="2800">
                <a:solidFill>
                  <a:schemeClr val="bg1"/>
                </a:solidFill>
              </a:rPr>
              <a:t>Our actions reveal </a:t>
            </a:r>
            <a:r>
              <a:rPr lang="en-US" sz="2800" b="1">
                <a:solidFill>
                  <a:schemeClr val="bg1"/>
                </a:solidFill>
              </a:rPr>
              <a:t>agape</a:t>
            </a:r>
            <a:r>
              <a:rPr lang="en-US" sz="2800">
                <a:solidFill>
                  <a:schemeClr val="bg1"/>
                </a:solidFill>
              </a:rPr>
              <a:t>.</a:t>
            </a:r>
            <a:endParaRPr lang="en-US" sz="2800"/>
          </a:p>
        </p:txBody>
      </p:sp>
    </p:spTree>
    <p:extLst>
      <p:ext uri="{BB962C8B-B14F-4D97-AF65-F5344CB8AC3E}">
        <p14:creationId xmlns:p14="http://schemas.microsoft.com/office/powerpoint/2010/main" val="380380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duotone>
              <a:prstClr val="black"/>
              <a:schemeClr val="accent5">
                <a:tint val="45000"/>
                <a:satMod val="400000"/>
              </a:schemeClr>
            </a:duotone>
            <a:alphaModFix amt="25000"/>
            <a:extLst/>
          </a:blip>
          <a:srcRect l="5485" t="15570" r="-2" b="10006"/>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1587216" y="1010765"/>
            <a:ext cx="8981547" cy="768159"/>
          </a:xfrm>
        </p:spPr>
        <p:txBody>
          <a:bodyPr>
            <a:noAutofit/>
          </a:bodyPr>
          <a:lstStyle/>
          <a:p>
            <a:r>
              <a:rPr lang="en-US" sz="3600"/>
              <a:t>We put flesh on agape by what we do and say</a:t>
            </a:r>
          </a:p>
        </p:txBody>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236381" y="2314201"/>
            <a:ext cx="7719237" cy="3246627"/>
          </a:xfrm>
        </p:spPr>
        <p:txBody>
          <a:bodyPr>
            <a:normAutofit fontScale="62500" lnSpcReduction="20000"/>
          </a:bodyPr>
          <a:lstStyle/>
          <a:p>
            <a:pPr>
              <a:spcBef>
                <a:spcPts val="0"/>
              </a:spcBef>
            </a:pPr>
            <a:r>
              <a:rPr lang="en-US" sz="4500" b="1" cap="none"/>
              <a:t>“This is how we know what love is: Jesus Christ laid down his life for us. And we ought to lay down our lives for our brothers and sisters.  If anyone has material possessions and sees a brother or sister in need but has no pity on them, how can the love of God be in that person?  Dear children, let us not love with words or speech but with actions and in truth.”</a:t>
            </a:r>
            <a:r>
              <a:rPr lang="en-US" sz="4500" cap="none"/>
              <a:t> </a:t>
            </a:r>
            <a:r>
              <a:rPr lang="en-US" sz="2800" i="1" cap="none"/>
              <a:t>(1 John 3:16-18)</a:t>
            </a:r>
          </a:p>
        </p:txBody>
      </p:sp>
      <p:sp>
        <p:nvSpPr>
          <p:cNvPr id="7" name="TextBox 6">
            <a:extLst>
              <a:ext uri="{FF2B5EF4-FFF2-40B4-BE49-F238E27FC236}">
                <a16:creationId xmlns:a16="http://schemas.microsoft.com/office/drawing/2014/main" id="{4705716B-E212-40EB-A448-9311119DA9C3}"/>
              </a:ext>
            </a:extLst>
          </p:cNvPr>
          <p:cNvSpPr txBox="1"/>
          <p:nvPr/>
        </p:nvSpPr>
        <p:spPr>
          <a:xfrm>
            <a:off x="2236381" y="5392437"/>
            <a:ext cx="7719239" cy="523220"/>
          </a:xfrm>
          <a:prstGeom prst="rect">
            <a:avLst/>
          </a:prstGeom>
          <a:noFill/>
        </p:spPr>
        <p:txBody>
          <a:bodyPr wrap="square" rtlCol="0">
            <a:spAutoFit/>
          </a:bodyPr>
          <a:lstStyle/>
          <a:p>
            <a:r>
              <a:rPr lang="en-US" sz="2800">
                <a:solidFill>
                  <a:schemeClr val="bg1"/>
                </a:solidFill>
              </a:rPr>
              <a:t>Our actions reveal </a:t>
            </a:r>
            <a:r>
              <a:rPr lang="en-US" sz="2800" b="1">
                <a:solidFill>
                  <a:schemeClr val="bg1"/>
                </a:solidFill>
              </a:rPr>
              <a:t>agape</a:t>
            </a:r>
            <a:r>
              <a:rPr lang="en-US" sz="2800">
                <a:solidFill>
                  <a:schemeClr val="bg1"/>
                </a:solidFill>
              </a:rPr>
              <a:t>.</a:t>
            </a:r>
            <a:endParaRPr lang="en-US" sz="2800"/>
          </a:p>
        </p:txBody>
      </p:sp>
    </p:spTree>
    <p:extLst>
      <p:ext uri="{BB962C8B-B14F-4D97-AF65-F5344CB8AC3E}">
        <p14:creationId xmlns:p14="http://schemas.microsoft.com/office/powerpoint/2010/main" val="4133808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duotone>
              <a:prstClr val="black"/>
              <a:schemeClr val="accent5">
                <a:tint val="45000"/>
                <a:satMod val="400000"/>
              </a:schemeClr>
            </a:duotone>
            <a:alphaModFix amt="25000"/>
            <a:extLst/>
          </a:blip>
          <a:srcRect l="5485" t="15570" r="-2" b="10006"/>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1587216" y="1010765"/>
            <a:ext cx="8981547" cy="768159"/>
          </a:xfrm>
        </p:spPr>
        <p:txBody>
          <a:bodyPr>
            <a:noAutofit/>
          </a:bodyPr>
          <a:lstStyle/>
          <a:p>
            <a:r>
              <a:rPr lang="en-US" sz="3600"/>
              <a:t>We put flesh on agape by what we do and say</a:t>
            </a:r>
          </a:p>
        </p:txBody>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236381" y="2314201"/>
            <a:ext cx="7719237" cy="2608673"/>
          </a:xfrm>
        </p:spPr>
        <p:txBody>
          <a:bodyPr>
            <a:normAutofit lnSpcReduction="10000"/>
          </a:bodyPr>
          <a:lstStyle/>
          <a:p>
            <a:pPr>
              <a:spcBef>
                <a:spcPts val="600"/>
              </a:spcBef>
              <a:spcAft>
                <a:spcPts val="600"/>
              </a:spcAft>
            </a:pPr>
            <a:r>
              <a:rPr lang="en-US" sz="2800" cap="none"/>
              <a:t>“And let us consider how we may spur one another on toward love and good deeds, not giving up meeting together, as some are in the habit of doing, but encouraging one another—and all the more as you see the Day approaching.” </a:t>
            </a:r>
            <a:r>
              <a:rPr lang="en-US" sz="2800" i="1" cap="none"/>
              <a:t>(Hebrews 10:24-25)</a:t>
            </a:r>
          </a:p>
          <a:p>
            <a:pPr>
              <a:spcBef>
                <a:spcPts val="600"/>
              </a:spcBef>
              <a:spcAft>
                <a:spcPts val="600"/>
              </a:spcAft>
            </a:pPr>
            <a:endParaRPr lang="en-US" sz="2800" i="1" cap="none"/>
          </a:p>
        </p:txBody>
      </p:sp>
      <p:sp>
        <p:nvSpPr>
          <p:cNvPr id="4" name="TextBox 3">
            <a:extLst>
              <a:ext uri="{FF2B5EF4-FFF2-40B4-BE49-F238E27FC236}">
                <a16:creationId xmlns:a16="http://schemas.microsoft.com/office/drawing/2014/main" id="{478AEE62-9CD7-483E-A93F-E28711B56887}"/>
              </a:ext>
            </a:extLst>
          </p:cNvPr>
          <p:cNvSpPr txBox="1"/>
          <p:nvPr/>
        </p:nvSpPr>
        <p:spPr>
          <a:xfrm>
            <a:off x="2236381" y="5392437"/>
            <a:ext cx="7719239" cy="523220"/>
          </a:xfrm>
          <a:prstGeom prst="rect">
            <a:avLst/>
          </a:prstGeom>
          <a:noFill/>
        </p:spPr>
        <p:txBody>
          <a:bodyPr wrap="square" rtlCol="0">
            <a:spAutoFit/>
          </a:bodyPr>
          <a:lstStyle/>
          <a:p>
            <a:r>
              <a:rPr lang="en-US" sz="2800">
                <a:solidFill>
                  <a:schemeClr val="bg1"/>
                </a:solidFill>
              </a:rPr>
              <a:t>Our words reveal </a:t>
            </a:r>
            <a:r>
              <a:rPr lang="en-US" sz="2800" b="1">
                <a:solidFill>
                  <a:schemeClr val="bg1"/>
                </a:solidFill>
              </a:rPr>
              <a:t>agape</a:t>
            </a:r>
            <a:r>
              <a:rPr lang="en-US" sz="2800">
                <a:solidFill>
                  <a:schemeClr val="bg1"/>
                </a:solidFill>
              </a:rPr>
              <a:t>.</a:t>
            </a:r>
            <a:endParaRPr lang="en-US" sz="2800"/>
          </a:p>
        </p:txBody>
      </p:sp>
    </p:spTree>
    <p:extLst>
      <p:ext uri="{BB962C8B-B14F-4D97-AF65-F5344CB8AC3E}">
        <p14:creationId xmlns:p14="http://schemas.microsoft.com/office/powerpoint/2010/main" val="781261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8335873" y="1516962"/>
            <a:ext cx="3161016" cy="3824076"/>
          </a:xfrm>
        </p:spPr>
        <p:txBody>
          <a:bodyPr>
            <a:normAutofit fontScale="90000"/>
          </a:bodyPr>
          <a:lstStyle/>
          <a:p>
            <a:r>
              <a:rPr lang="en-US"/>
              <a:t>Where does a church put this into practice?</a:t>
            </a:r>
          </a:p>
        </p:txBody>
      </p:sp>
      <p:pic>
        <p:nvPicPr>
          <p:cNvPr id="14" name="Picture 13">
            <a:extLst>
              <a:ext uri="{FF2B5EF4-FFF2-40B4-BE49-F238E27FC236}">
                <a16:creationId xmlns:a16="http://schemas.microsoft.com/office/drawing/2014/main" id="{6D6C029E-9553-4D76-BAD0-C52D06D46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046" y="5241893"/>
            <a:ext cx="4677701" cy="1213942"/>
          </a:xfrm>
          <a:prstGeom prst="rect">
            <a:avLst/>
          </a:prstGeom>
        </p:spPr>
      </p:pic>
      <p:pic>
        <p:nvPicPr>
          <p:cNvPr id="21" name="Picture 20">
            <a:extLst>
              <a:ext uri="{FF2B5EF4-FFF2-40B4-BE49-F238E27FC236}">
                <a16:creationId xmlns:a16="http://schemas.microsoft.com/office/drawing/2014/main" id="{1F930ED5-F536-44DA-96A7-21C30DAA4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14" y="529293"/>
            <a:ext cx="6113963" cy="4585472"/>
          </a:xfrm>
          <a:prstGeom prst="rect">
            <a:avLst/>
          </a:prstGeom>
        </p:spPr>
      </p:pic>
    </p:spTree>
    <p:extLst>
      <p:ext uri="{BB962C8B-B14F-4D97-AF65-F5344CB8AC3E}">
        <p14:creationId xmlns:p14="http://schemas.microsoft.com/office/powerpoint/2010/main" val="3408993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8" name="TextBox 7">
            <a:extLst>
              <a:ext uri="{FF2B5EF4-FFF2-40B4-BE49-F238E27FC236}">
                <a16:creationId xmlns:a16="http://schemas.microsoft.com/office/drawing/2014/main" id="{97D39B5E-AD2F-4A2D-B37F-3F8ADFB60D34}"/>
              </a:ext>
            </a:extLst>
          </p:cNvPr>
          <p:cNvSpPr txBox="1"/>
          <p:nvPr/>
        </p:nvSpPr>
        <p:spPr>
          <a:xfrm>
            <a:off x="701965" y="1092434"/>
            <a:ext cx="6227861" cy="3539430"/>
          </a:xfrm>
          <a:prstGeom prst="rect">
            <a:avLst/>
          </a:prstGeom>
          <a:noFill/>
        </p:spPr>
        <p:txBody>
          <a:bodyPr wrap="square" rtlCol="0">
            <a:spAutoFit/>
          </a:bodyPr>
          <a:lstStyle/>
          <a:p>
            <a:r>
              <a:rPr lang="en-US" sz="2800" b="1">
                <a:solidFill>
                  <a:srgbClr val="EA6312"/>
                </a:solidFill>
              </a:rPr>
              <a:t>Teach Christians to see their individual callings and to live them.</a:t>
            </a:r>
          </a:p>
          <a:p>
            <a:endParaRPr lang="en-US" sz="2800">
              <a:solidFill>
                <a:srgbClr val="EA6312"/>
              </a:solidFill>
            </a:endParaRPr>
          </a:p>
          <a:p>
            <a:r>
              <a:rPr lang="en-US" sz="2800">
                <a:solidFill>
                  <a:srgbClr val="EA6312"/>
                </a:solidFill>
              </a:rPr>
              <a:t>For example, not everyone has a spouse deployed in the military – how should members of the church family see their role toward this “single parent” among them?</a:t>
            </a:r>
          </a:p>
        </p:txBody>
      </p:sp>
      <p:pic>
        <p:nvPicPr>
          <p:cNvPr id="9" name="Picture 8">
            <a:extLst>
              <a:ext uri="{FF2B5EF4-FFF2-40B4-BE49-F238E27FC236}">
                <a16:creationId xmlns:a16="http://schemas.microsoft.com/office/drawing/2014/main" id="{70676252-4654-42DD-9A8C-E5C76922E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046" y="5241893"/>
            <a:ext cx="4677701" cy="1213942"/>
          </a:xfrm>
          <a:prstGeom prst="rect">
            <a:avLst/>
          </a:prstGeom>
        </p:spPr>
      </p:pic>
      <p:sp>
        <p:nvSpPr>
          <p:cNvPr id="12" name="Title 3">
            <a:extLst>
              <a:ext uri="{FF2B5EF4-FFF2-40B4-BE49-F238E27FC236}">
                <a16:creationId xmlns:a16="http://schemas.microsoft.com/office/drawing/2014/main" id="{4345C5F5-81D8-468D-92B8-A837EDD3D18F}"/>
              </a:ext>
            </a:extLst>
          </p:cNvPr>
          <p:cNvSpPr txBox="1">
            <a:spLocks/>
          </p:cNvSpPr>
          <p:nvPr/>
        </p:nvSpPr>
        <p:spPr bwMode="gray">
          <a:xfrm>
            <a:off x="8738204" y="1646943"/>
            <a:ext cx="2538203" cy="799195"/>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Vocation</a:t>
            </a:r>
          </a:p>
        </p:txBody>
      </p:sp>
      <p:pic>
        <p:nvPicPr>
          <p:cNvPr id="5" name="Picture 4">
            <a:extLst>
              <a:ext uri="{FF2B5EF4-FFF2-40B4-BE49-F238E27FC236}">
                <a16:creationId xmlns:a16="http://schemas.microsoft.com/office/drawing/2014/main" id="{9A7C4412-46E7-4BF6-8E29-032318EB97AA}"/>
              </a:ext>
            </a:extLst>
          </p:cNvPr>
          <p:cNvPicPr>
            <a:picLocks noChangeAspect="1"/>
          </p:cNvPicPr>
          <p:nvPr/>
        </p:nvPicPr>
        <p:blipFill rotWithShape="1">
          <a:blip r:embed="rId3"/>
          <a:srcRect l="10128" t="3804" r="20726"/>
          <a:stretch/>
        </p:blipFill>
        <p:spPr>
          <a:xfrm>
            <a:off x="8486506" y="2478293"/>
            <a:ext cx="3041598" cy="2818641"/>
          </a:xfrm>
          <a:prstGeom prst="rect">
            <a:avLst/>
          </a:prstGeom>
        </p:spPr>
      </p:pic>
    </p:spTree>
    <p:extLst>
      <p:ext uri="{BB962C8B-B14F-4D97-AF65-F5344CB8AC3E}">
        <p14:creationId xmlns:p14="http://schemas.microsoft.com/office/powerpoint/2010/main" val="308800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a:blip r:embed="rId2"/>
          <a:stretch>
            <a:fillRect/>
          </a:stretch>
        </p:blipFill>
        <p:spPr>
          <a:xfrm>
            <a:off x="1109763" y="1267777"/>
            <a:ext cx="6470907" cy="4319330"/>
          </a:xfrm>
          <a:prstGeom prst="roundRect">
            <a:avLst>
              <a:gd name="adj" fmla="val 1858"/>
            </a:avLst>
          </a:prstGeom>
          <a:effectLst>
            <a:outerShdw blurRad="50800" dist="50800" dir="5400000" algn="tl" rotWithShape="0">
              <a:srgbClr val="000000">
                <a:alpha val="43000"/>
              </a:srgbClr>
            </a:outerShdw>
          </a:effectLst>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8160773" y="1113063"/>
            <a:ext cx="3382297" cy="2656050"/>
          </a:xfrm>
        </p:spPr>
        <p:txBody>
          <a:bodyPr>
            <a:normAutofit/>
          </a:bodyPr>
          <a:lstStyle/>
          <a:p>
            <a:r>
              <a:rPr lang="en-US">
                <a:solidFill>
                  <a:schemeClr val="accent1"/>
                </a:solidFill>
              </a:rPr>
              <a:t>WELS</a:t>
            </a:r>
            <a:br>
              <a:rPr lang="en-US">
                <a:solidFill>
                  <a:schemeClr val="accent1"/>
                </a:solidFill>
              </a:rPr>
            </a:br>
            <a:r>
              <a:rPr lang="en-US">
                <a:solidFill>
                  <a:schemeClr val="accent1"/>
                </a:solidFill>
              </a:rPr>
              <a:t>Special</a:t>
            </a:r>
            <a:br>
              <a:rPr lang="en-US">
                <a:solidFill>
                  <a:schemeClr val="accent1"/>
                </a:solidFill>
              </a:rPr>
            </a:br>
            <a:r>
              <a:rPr lang="en-US">
                <a:solidFill>
                  <a:schemeClr val="accent1"/>
                </a:solidFill>
              </a:rPr>
              <a:t>Ministries</a:t>
            </a:r>
          </a:p>
        </p:txBody>
      </p:sp>
      <p:sp>
        <p:nvSpPr>
          <p:cNvPr id="6" name="Subtitle 5">
            <a:extLst>
              <a:ext uri="{FF2B5EF4-FFF2-40B4-BE49-F238E27FC236}">
                <a16:creationId xmlns:a16="http://schemas.microsoft.com/office/drawing/2014/main" id="{FCF4555E-7301-43F9-BFE6-5FF13DDF4DC2}"/>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26CA5ABF-C201-49E8-93B8-BB2669B9A793}"/>
              </a:ext>
            </a:extLst>
          </p:cNvPr>
          <p:cNvPicPr>
            <a:picLocks noChangeAspect="1"/>
          </p:cNvPicPr>
          <p:nvPr/>
        </p:nvPicPr>
        <p:blipFill>
          <a:blip r:embed="rId3"/>
          <a:stretch>
            <a:fillRect/>
          </a:stretch>
        </p:blipFill>
        <p:spPr>
          <a:xfrm>
            <a:off x="8051180" y="4737433"/>
            <a:ext cx="3200956" cy="830426"/>
          </a:xfrm>
          <a:prstGeom prst="rect">
            <a:avLst/>
          </a:prstGeom>
        </p:spPr>
      </p:pic>
    </p:spTree>
    <p:extLst>
      <p:ext uri="{BB962C8B-B14F-4D97-AF65-F5344CB8AC3E}">
        <p14:creationId xmlns:p14="http://schemas.microsoft.com/office/powerpoint/2010/main" val="3583892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8738204" y="1646943"/>
            <a:ext cx="2538203" cy="799195"/>
          </a:xfrm>
        </p:spPr>
        <p:txBody>
          <a:bodyPr>
            <a:normAutofit fontScale="90000"/>
          </a:bodyPr>
          <a:lstStyle/>
          <a:p>
            <a:r>
              <a:rPr lang="en-US"/>
              <a:t>Vocation</a:t>
            </a:r>
          </a:p>
        </p:txBody>
      </p:sp>
      <p:sp>
        <p:nvSpPr>
          <p:cNvPr id="8" name="TextBox 7">
            <a:extLst>
              <a:ext uri="{FF2B5EF4-FFF2-40B4-BE49-F238E27FC236}">
                <a16:creationId xmlns:a16="http://schemas.microsoft.com/office/drawing/2014/main" id="{97D39B5E-AD2F-4A2D-B37F-3F8ADFB60D34}"/>
              </a:ext>
            </a:extLst>
          </p:cNvPr>
          <p:cNvSpPr txBox="1"/>
          <p:nvPr/>
        </p:nvSpPr>
        <p:spPr>
          <a:xfrm>
            <a:off x="701965" y="1092434"/>
            <a:ext cx="6227861" cy="3539430"/>
          </a:xfrm>
          <a:prstGeom prst="rect">
            <a:avLst/>
          </a:prstGeom>
          <a:noFill/>
        </p:spPr>
        <p:txBody>
          <a:bodyPr wrap="square" rtlCol="0">
            <a:spAutoFit/>
          </a:bodyPr>
          <a:lstStyle/>
          <a:p>
            <a:r>
              <a:rPr lang="en-US" sz="2800" b="1">
                <a:solidFill>
                  <a:srgbClr val="EA6312"/>
                </a:solidFill>
              </a:rPr>
              <a:t>Teach Christians to see their individual callings and to live them.</a:t>
            </a:r>
          </a:p>
          <a:p>
            <a:endParaRPr lang="en-US" sz="2800">
              <a:solidFill>
                <a:srgbClr val="EA6312"/>
              </a:solidFill>
            </a:endParaRPr>
          </a:p>
          <a:p>
            <a:r>
              <a:rPr lang="en-US" sz="2800">
                <a:solidFill>
                  <a:srgbClr val="EA6312"/>
                </a:solidFill>
              </a:rPr>
              <a:t>A member of your congregation is deaf and uses sign language.  How might members carry out their vocation toward this member and the member’s family?</a:t>
            </a:r>
          </a:p>
        </p:txBody>
      </p:sp>
      <p:pic>
        <p:nvPicPr>
          <p:cNvPr id="9" name="Picture 8">
            <a:extLst>
              <a:ext uri="{FF2B5EF4-FFF2-40B4-BE49-F238E27FC236}">
                <a16:creationId xmlns:a16="http://schemas.microsoft.com/office/drawing/2014/main" id="{70676252-4654-42DD-9A8C-E5C76922E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046" y="5241893"/>
            <a:ext cx="4677701" cy="1213942"/>
          </a:xfrm>
          <a:prstGeom prst="rect">
            <a:avLst/>
          </a:prstGeom>
        </p:spPr>
      </p:pic>
      <p:pic>
        <p:nvPicPr>
          <p:cNvPr id="2" name="Picture 1">
            <a:extLst>
              <a:ext uri="{FF2B5EF4-FFF2-40B4-BE49-F238E27FC236}">
                <a16:creationId xmlns:a16="http://schemas.microsoft.com/office/drawing/2014/main" id="{BC11DADD-7446-4B76-841B-ED8DC7C4C381}"/>
              </a:ext>
            </a:extLst>
          </p:cNvPr>
          <p:cNvPicPr>
            <a:picLocks noChangeAspect="1"/>
          </p:cNvPicPr>
          <p:nvPr/>
        </p:nvPicPr>
        <p:blipFill rotWithShape="1">
          <a:blip r:embed="rId3"/>
          <a:srcRect t="5864" b="12323"/>
          <a:stretch/>
        </p:blipFill>
        <p:spPr>
          <a:xfrm>
            <a:off x="8551976" y="2446138"/>
            <a:ext cx="2910661" cy="3571931"/>
          </a:xfrm>
          <a:prstGeom prst="rect">
            <a:avLst/>
          </a:prstGeom>
        </p:spPr>
      </p:pic>
    </p:spTree>
    <p:extLst>
      <p:ext uri="{BB962C8B-B14F-4D97-AF65-F5344CB8AC3E}">
        <p14:creationId xmlns:p14="http://schemas.microsoft.com/office/powerpoint/2010/main" val="2451151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8738204" y="1646943"/>
            <a:ext cx="2538203" cy="799195"/>
          </a:xfrm>
        </p:spPr>
        <p:txBody>
          <a:bodyPr>
            <a:normAutofit fontScale="90000"/>
          </a:bodyPr>
          <a:lstStyle/>
          <a:p>
            <a:r>
              <a:rPr lang="en-US"/>
              <a:t>Vocation</a:t>
            </a:r>
          </a:p>
        </p:txBody>
      </p:sp>
      <p:sp>
        <p:nvSpPr>
          <p:cNvPr id="8" name="TextBox 7">
            <a:extLst>
              <a:ext uri="{FF2B5EF4-FFF2-40B4-BE49-F238E27FC236}">
                <a16:creationId xmlns:a16="http://schemas.microsoft.com/office/drawing/2014/main" id="{97D39B5E-AD2F-4A2D-B37F-3F8ADFB60D34}"/>
              </a:ext>
            </a:extLst>
          </p:cNvPr>
          <p:cNvSpPr txBox="1"/>
          <p:nvPr/>
        </p:nvSpPr>
        <p:spPr>
          <a:xfrm>
            <a:off x="701965" y="1092434"/>
            <a:ext cx="6227861" cy="2677656"/>
          </a:xfrm>
          <a:prstGeom prst="rect">
            <a:avLst/>
          </a:prstGeom>
          <a:noFill/>
        </p:spPr>
        <p:txBody>
          <a:bodyPr wrap="square" rtlCol="0">
            <a:spAutoFit/>
          </a:bodyPr>
          <a:lstStyle/>
          <a:p>
            <a:r>
              <a:rPr lang="en-US" sz="2800" b="1">
                <a:solidFill>
                  <a:srgbClr val="EA6312"/>
                </a:solidFill>
              </a:rPr>
              <a:t>Teach Christians to see their calling as a neighbor and to live it.</a:t>
            </a:r>
          </a:p>
          <a:p>
            <a:endParaRPr lang="en-US" sz="2800">
              <a:solidFill>
                <a:srgbClr val="EA6312"/>
              </a:solidFill>
            </a:endParaRPr>
          </a:p>
          <a:p>
            <a:r>
              <a:rPr lang="en-US" sz="2800">
                <a:solidFill>
                  <a:srgbClr val="EA6312"/>
                </a:solidFill>
              </a:rPr>
              <a:t>Your neighbor’s son has been sent to jail.  How might you be called to serve as a neighbor in this situation?</a:t>
            </a:r>
          </a:p>
        </p:txBody>
      </p:sp>
      <p:pic>
        <p:nvPicPr>
          <p:cNvPr id="9" name="Picture 8">
            <a:extLst>
              <a:ext uri="{FF2B5EF4-FFF2-40B4-BE49-F238E27FC236}">
                <a16:creationId xmlns:a16="http://schemas.microsoft.com/office/drawing/2014/main" id="{70676252-4654-42DD-9A8C-E5C76922E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046" y="5241893"/>
            <a:ext cx="4677701" cy="1213942"/>
          </a:xfrm>
          <a:prstGeom prst="rect">
            <a:avLst/>
          </a:prstGeom>
        </p:spPr>
      </p:pic>
      <p:pic>
        <p:nvPicPr>
          <p:cNvPr id="5" name="Picture 4">
            <a:extLst>
              <a:ext uri="{FF2B5EF4-FFF2-40B4-BE49-F238E27FC236}">
                <a16:creationId xmlns:a16="http://schemas.microsoft.com/office/drawing/2014/main" id="{55741090-4A84-4492-A3D6-11C37BA716BB}"/>
              </a:ext>
            </a:extLst>
          </p:cNvPr>
          <p:cNvPicPr>
            <a:picLocks noChangeAspect="1"/>
          </p:cNvPicPr>
          <p:nvPr/>
        </p:nvPicPr>
        <p:blipFill rotWithShape="1">
          <a:blip r:embed="rId3"/>
          <a:srcRect l="563" t="3098" r="21807" b="10428"/>
          <a:stretch/>
        </p:blipFill>
        <p:spPr>
          <a:xfrm>
            <a:off x="9020311" y="2446138"/>
            <a:ext cx="1973988" cy="3294486"/>
          </a:xfrm>
          <a:prstGeom prst="rect">
            <a:avLst/>
          </a:prstGeom>
        </p:spPr>
      </p:pic>
    </p:spTree>
    <p:extLst>
      <p:ext uri="{BB962C8B-B14F-4D97-AF65-F5344CB8AC3E}">
        <p14:creationId xmlns:p14="http://schemas.microsoft.com/office/powerpoint/2010/main" val="1760006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8738204" y="1646943"/>
            <a:ext cx="2538203" cy="799195"/>
          </a:xfrm>
        </p:spPr>
        <p:txBody>
          <a:bodyPr>
            <a:normAutofit fontScale="90000"/>
          </a:bodyPr>
          <a:lstStyle/>
          <a:p>
            <a:r>
              <a:rPr lang="en-US"/>
              <a:t>Inclusion</a:t>
            </a:r>
          </a:p>
        </p:txBody>
      </p:sp>
      <p:sp>
        <p:nvSpPr>
          <p:cNvPr id="8" name="TextBox 7">
            <a:extLst>
              <a:ext uri="{FF2B5EF4-FFF2-40B4-BE49-F238E27FC236}">
                <a16:creationId xmlns:a16="http://schemas.microsoft.com/office/drawing/2014/main" id="{97D39B5E-AD2F-4A2D-B37F-3F8ADFB60D34}"/>
              </a:ext>
            </a:extLst>
          </p:cNvPr>
          <p:cNvSpPr txBox="1"/>
          <p:nvPr/>
        </p:nvSpPr>
        <p:spPr>
          <a:xfrm>
            <a:off x="788371" y="836870"/>
            <a:ext cx="6227861" cy="3970318"/>
          </a:xfrm>
          <a:prstGeom prst="rect">
            <a:avLst/>
          </a:prstGeom>
          <a:noFill/>
        </p:spPr>
        <p:txBody>
          <a:bodyPr wrap="square" rtlCol="0">
            <a:spAutoFit/>
          </a:bodyPr>
          <a:lstStyle/>
          <a:p>
            <a:r>
              <a:rPr lang="en-US" sz="2800" b="1">
                <a:solidFill>
                  <a:srgbClr val="EA6312"/>
                </a:solidFill>
              </a:rPr>
              <a:t>Demonstrate that people with barriers to gospel ministry belong to the body of Christ.</a:t>
            </a:r>
          </a:p>
          <a:p>
            <a:endParaRPr lang="en-US" sz="2800">
              <a:solidFill>
                <a:srgbClr val="EA6312"/>
              </a:solidFill>
            </a:endParaRPr>
          </a:p>
          <a:p>
            <a:r>
              <a:rPr lang="en-US" sz="2800">
                <a:solidFill>
                  <a:srgbClr val="EA6312"/>
                </a:solidFill>
              </a:rPr>
              <a:t>Instead of focusing on what a person cannot do, seek to discover the roles for which the Lord has equipped a member who is deaf, blind, or developmentally disabled.</a:t>
            </a:r>
          </a:p>
        </p:txBody>
      </p:sp>
      <p:pic>
        <p:nvPicPr>
          <p:cNvPr id="9" name="Picture 8">
            <a:extLst>
              <a:ext uri="{FF2B5EF4-FFF2-40B4-BE49-F238E27FC236}">
                <a16:creationId xmlns:a16="http://schemas.microsoft.com/office/drawing/2014/main" id="{70676252-4654-42DD-9A8C-E5C76922E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046" y="5241893"/>
            <a:ext cx="4677701" cy="1213942"/>
          </a:xfrm>
          <a:prstGeom prst="rect">
            <a:avLst/>
          </a:prstGeom>
        </p:spPr>
      </p:pic>
      <p:pic>
        <p:nvPicPr>
          <p:cNvPr id="1026" name="Picture 2" descr="Picture">
            <a:extLst>
              <a:ext uri="{FF2B5EF4-FFF2-40B4-BE49-F238E27FC236}">
                <a16:creationId xmlns:a16="http://schemas.microsoft.com/office/drawing/2014/main" id="{5095E141-5508-4546-8837-BF84E9C29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790" y="2633704"/>
            <a:ext cx="3220812" cy="2149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89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8738204" y="1646943"/>
            <a:ext cx="2538203" cy="799195"/>
          </a:xfrm>
        </p:spPr>
        <p:txBody>
          <a:bodyPr>
            <a:normAutofit fontScale="90000"/>
          </a:bodyPr>
          <a:lstStyle/>
          <a:p>
            <a:r>
              <a:rPr lang="en-US"/>
              <a:t>Inclusion</a:t>
            </a:r>
          </a:p>
        </p:txBody>
      </p:sp>
      <p:sp>
        <p:nvSpPr>
          <p:cNvPr id="8" name="TextBox 7">
            <a:extLst>
              <a:ext uri="{FF2B5EF4-FFF2-40B4-BE49-F238E27FC236}">
                <a16:creationId xmlns:a16="http://schemas.microsoft.com/office/drawing/2014/main" id="{97D39B5E-AD2F-4A2D-B37F-3F8ADFB60D34}"/>
              </a:ext>
            </a:extLst>
          </p:cNvPr>
          <p:cNvSpPr txBox="1"/>
          <p:nvPr/>
        </p:nvSpPr>
        <p:spPr>
          <a:xfrm>
            <a:off x="701965" y="1092434"/>
            <a:ext cx="6227861" cy="3970318"/>
          </a:xfrm>
          <a:prstGeom prst="rect">
            <a:avLst/>
          </a:prstGeom>
          <a:noFill/>
        </p:spPr>
        <p:txBody>
          <a:bodyPr wrap="square" rtlCol="0">
            <a:spAutoFit/>
          </a:bodyPr>
          <a:lstStyle/>
          <a:p>
            <a:r>
              <a:rPr lang="en-US" sz="2800" b="1">
                <a:solidFill>
                  <a:srgbClr val="EA6312"/>
                </a:solidFill>
              </a:rPr>
              <a:t>Demonstrate that people with barriers to gospel ministry belong to the body of Christ.</a:t>
            </a:r>
          </a:p>
          <a:p>
            <a:endParaRPr lang="en-US" sz="2800">
              <a:solidFill>
                <a:srgbClr val="EA6312"/>
              </a:solidFill>
            </a:endParaRPr>
          </a:p>
          <a:p>
            <a:r>
              <a:rPr lang="en-US" sz="2800">
                <a:solidFill>
                  <a:srgbClr val="EA6312"/>
                </a:solidFill>
              </a:rPr>
              <a:t>Your outreach committee meeting may require people to speak into a microphone, so that your very hard of hearing but evangelism-minded member can participate.</a:t>
            </a:r>
          </a:p>
        </p:txBody>
      </p:sp>
      <p:pic>
        <p:nvPicPr>
          <p:cNvPr id="9" name="Picture 8">
            <a:extLst>
              <a:ext uri="{FF2B5EF4-FFF2-40B4-BE49-F238E27FC236}">
                <a16:creationId xmlns:a16="http://schemas.microsoft.com/office/drawing/2014/main" id="{70676252-4654-42DD-9A8C-E5C76922E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046" y="5241893"/>
            <a:ext cx="4677701" cy="1213942"/>
          </a:xfrm>
          <a:prstGeom prst="rect">
            <a:avLst/>
          </a:prstGeom>
        </p:spPr>
      </p:pic>
      <p:pic>
        <p:nvPicPr>
          <p:cNvPr id="5" name="Picture 4">
            <a:extLst>
              <a:ext uri="{FF2B5EF4-FFF2-40B4-BE49-F238E27FC236}">
                <a16:creationId xmlns:a16="http://schemas.microsoft.com/office/drawing/2014/main" id="{AF516784-0192-48B9-8EAC-95C4DDAF35D5}"/>
              </a:ext>
            </a:extLst>
          </p:cNvPr>
          <p:cNvPicPr>
            <a:picLocks noChangeAspect="1"/>
          </p:cNvPicPr>
          <p:nvPr/>
        </p:nvPicPr>
        <p:blipFill>
          <a:blip r:embed="rId3"/>
          <a:stretch>
            <a:fillRect/>
          </a:stretch>
        </p:blipFill>
        <p:spPr>
          <a:xfrm>
            <a:off x="8526928" y="2591831"/>
            <a:ext cx="2960754" cy="3314648"/>
          </a:xfrm>
          <a:prstGeom prst="rect">
            <a:avLst/>
          </a:prstGeom>
        </p:spPr>
      </p:pic>
    </p:spTree>
    <p:extLst>
      <p:ext uri="{BB962C8B-B14F-4D97-AF65-F5344CB8AC3E}">
        <p14:creationId xmlns:p14="http://schemas.microsoft.com/office/powerpoint/2010/main" val="682919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8680671" y="1646943"/>
            <a:ext cx="2653268" cy="799195"/>
          </a:xfrm>
        </p:spPr>
        <p:txBody>
          <a:bodyPr>
            <a:normAutofit fontScale="90000"/>
          </a:bodyPr>
          <a:lstStyle/>
          <a:p>
            <a:r>
              <a:rPr lang="en-US"/>
              <a:t>Outreach</a:t>
            </a:r>
          </a:p>
        </p:txBody>
      </p:sp>
      <p:sp>
        <p:nvSpPr>
          <p:cNvPr id="8" name="TextBox 7">
            <a:extLst>
              <a:ext uri="{FF2B5EF4-FFF2-40B4-BE49-F238E27FC236}">
                <a16:creationId xmlns:a16="http://schemas.microsoft.com/office/drawing/2014/main" id="{97D39B5E-AD2F-4A2D-B37F-3F8ADFB60D34}"/>
              </a:ext>
            </a:extLst>
          </p:cNvPr>
          <p:cNvSpPr txBox="1"/>
          <p:nvPr/>
        </p:nvSpPr>
        <p:spPr>
          <a:xfrm>
            <a:off x="701965" y="1092434"/>
            <a:ext cx="6227861" cy="3108543"/>
          </a:xfrm>
          <a:prstGeom prst="rect">
            <a:avLst/>
          </a:prstGeom>
          <a:noFill/>
        </p:spPr>
        <p:txBody>
          <a:bodyPr wrap="square" rtlCol="0">
            <a:spAutoFit/>
          </a:bodyPr>
          <a:lstStyle/>
          <a:p>
            <a:r>
              <a:rPr lang="en-US" sz="2800" b="1">
                <a:solidFill>
                  <a:srgbClr val="EA6312"/>
                </a:solidFill>
              </a:rPr>
              <a:t>If your church offers compassion ministry, it may improve your outreach.</a:t>
            </a:r>
          </a:p>
          <a:p>
            <a:endParaRPr lang="en-US" sz="2800">
              <a:solidFill>
                <a:srgbClr val="EA6312"/>
              </a:solidFill>
            </a:endParaRPr>
          </a:p>
          <a:p>
            <a:r>
              <a:rPr lang="en-US" sz="2800">
                <a:solidFill>
                  <a:srgbClr val="EA6312"/>
                </a:solidFill>
              </a:rPr>
              <a:t>For some Christians, it is easier to reach out to neighbors with special needs if your church already offers special ministries.</a:t>
            </a:r>
          </a:p>
        </p:txBody>
      </p:sp>
      <p:pic>
        <p:nvPicPr>
          <p:cNvPr id="9" name="Picture 8">
            <a:extLst>
              <a:ext uri="{FF2B5EF4-FFF2-40B4-BE49-F238E27FC236}">
                <a16:creationId xmlns:a16="http://schemas.microsoft.com/office/drawing/2014/main" id="{70676252-4654-42DD-9A8C-E5C76922E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046" y="5241893"/>
            <a:ext cx="4677701" cy="1213942"/>
          </a:xfrm>
          <a:prstGeom prst="rect">
            <a:avLst/>
          </a:prstGeom>
        </p:spPr>
      </p:pic>
      <p:pic>
        <p:nvPicPr>
          <p:cNvPr id="11" name="Picture 10" descr="Picture">
            <a:extLst>
              <a:ext uri="{FF2B5EF4-FFF2-40B4-BE49-F238E27FC236}">
                <a16:creationId xmlns:a16="http://schemas.microsoft.com/office/drawing/2014/main" id="{7AC934CB-9743-4E1D-A606-BAAE10872F8A}"/>
              </a:ext>
            </a:extLst>
          </p:cNvPr>
          <p:cNvPicPr>
            <a:picLocks noChangeAspect="1"/>
          </p:cNvPicPr>
          <p:nvPr/>
        </p:nvPicPr>
        <p:blipFill rotWithShape="1">
          <a:blip r:embed="rId3">
            <a:extLst>
              <a:ext uri="{28A0092B-C50C-407E-A947-70E740481C1C}">
                <a14:useLocalDpi xmlns:a14="http://schemas.microsoft.com/office/drawing/2010/main" val="0"/>
              </a:ext>
            </a:extLst>
          </a:blip>
          <a:srcRect l="18719" t="386" r="13068" b="-1"/>
          <a:stretch/>
        </p:blipFill>
        <p:spPr bwMode="auto">
          <a:xfrm>
            <a:off x="8486201" y="2618605"/>
            <a:ext cx="3042208" cy="29775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552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8680671" y="1646943"/>
            <a:ext cx="2653268" cy="799195"/>
          </a:xfrm>
        </p:spPr>
        <p:txBody>
          <a:bodyPr>
            <a:normAutofit fontScale="90000"/>
          </a:bodyPr>
          <a:lstStyle/>
          <a:p>
            <a:r>
              <a:rPr lang="en-US"/>
              <a:t>Outreach</a:t>
            </a:r>
          </a:p>
        </p:txBody>
      </p:sp>
      <p:sp>
        <p:nvSpPr>
          <p:cNvPr id="8" name="TextBox 7">
            <a:extLst>
              <a:ext uri="{FF2B5EF4-FFF2-40B4-BE49-F238E27FC236}">
                <a16:creationId xmlns:a16="http://schemas.microsoft.com/office/drawing/2014/main" id="{97D39B5E-AD2F-4A2D-B37F-3F8ADFB60D34}"/>
              </a:ext>
            </a:extLst>
          </p:cNvPr>
          <p:cNvSpPr txBox="1"/>
          <p:nvPr/>
        </p:nvSpPr>
        <p:spPr>
          <a:xfrm>
            <a:off x="701965" y="1092434"/>
            <a:ext cx="6227861" cy="3539430"/>
          </a:xfrm>
          <a:prstGeom prst="rect">
            <a:avLst/>
          </a:prstGeom>
          <a:noFill/>
        </p:spPr>
        <p:txBody>
          <a:bodyPr wrap="square" rtlCol="0">
            <a:spAutoFit/>
          </a:bodyPr>
          <a:lstStyle/>
          <a:p>
            <a:r>
              <a:rPr lang="en-US" sz="2800" b="1">
                <a:solidFill>
                  <a:srgbClr val="EA6312"/>
                </a:solidFill>
              </a:rPr>
              <a:t>If your church offers compassion ministry, it may improve your outreach.</a:t>
            </a:r>
          </a:p>
          <a:p>
            <a:endParaRPr lang="en-US" sz="2800">
              <a:solidFill>
                <a:srgbClr val="EA6312"/>
              </a:solidFill>
            </a:endParaRPr>
          </a:p>
          <a:p>
            <a:r>
              <a:rPr lang="en-US" sz="2800">
                <a:solidFill>
                  <a:srgbClr val="EA6312"/>
                </a:solidFill>
              </a:rPr>
              <a:t>At one time the only WELS plan for outreach was a Lutheran elementary school.  Compassion ministry can be an organized, intentional ministry to the community.</a:t>
            </a:r>
          </a:p>
        </p:txBody>
      </p:sp>
      <p:pic>
        <p:nvPicPr>
          <p:cNvPr id="9" name="Picture 8">
            <a:extLst>
              <a:ext uri="{FF2B5EF4-FFF2-40B4-BE49-F238E27FC236}">
                <a16:creationId xmlns:a16="http://schemas.microsoft.com/office/drawing/2014/main" id="{70676252-4654-42DD-9A8C-E5C76922E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046" y="5241893"/>
            <a:ext cx="4677701" cy="1213942"/>
          </a:xfrm>
          <a:prstGeom prst="rect">
            <a:avLst/>
          </a:prstGeom>
        </p:spPr>
      </p:pic>
      <p:pic>
        <p:nvPicPr>
          <p:cNvPr id="10" name="Picture 9" descr="Picture">
            <a:extLst>
              <a:ext uri="{FF2B5EF4-FFF2-40B4-BE49-F238E27FC236}">
                <a16:creationId xmlns:a16="http://schemas.microsoft.com/office/drawing/2014/main" id="{5D7E7FA0-29B1-46E9-BC4A-E8446628DE3D}"/>
              </a:ext>
            </a:extLst>
          </p:cNvPr>
          <p:cNvPicPr>
            <a:picLocks noChangeAspect="1"/>
          </p:cNvPicPr>
          <p:nvPr/>
        </p:nvPicPr>
        <p:blipFill rotWithShape="1">
          <a:blip r:embed="rId3">
            <a:extLst>
              <a:ext uri="{28A0092B-C50C-407E-A947-70E740481C1C}">
                <a14:useLocalDpi xmlns:a14="http://schemas.microsoft.com/office/drawing/2010/main" val="0"/>
              </a:ext>
            </a:extLst>
          </a:blip>
          <a:srcRect l="25000" t="17500" r="19555" b="27500"/>
          <a:stretch/>
        </p:blipFill>
        <p:spPr bwMode="auto">
          <a:xfrm>
            <a:off x="8764263" y="2446138"/>
            <a:ext cx="2486084" cy="31997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8527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6" name="Rectangle 25">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6" name="Rectangle 35">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3A45274E-51BA-45DB-A1AF-D9D2D3070B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39">
            <a:extLst>
              <a:ext uri="{FF2B5EF4-FFF2-40B4-BE49-F238E27FC236}">
                <a16:creationId xmlns:a16="http://schemas.microsoft.com/office/drawing/2014/main" id="{F23D49CA-BEDE-4AD1-B156-6E1CD672F5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41" name="Oval 40">
              <a:extLst>
                <a:ext uri="{FF2B5EF4-FFF2-40B4-BE49-F238E27FC236}">
                  <a16:creationId xmlns:a16="http://schemas.microsoft.com/office/drawing/2014/main" id="{01C3C4EA-B476-435A-9415-082AC4349823}"/>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31EDCF7B-9A1F-4B83-876B-10DF260AC9DE}"/>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C41E3788-48C7-46E5-B8FC-F6A199D6D123}"/>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5">
              <a:extLst>
                <a:ext uri="{FF2B5EF4-FFF2-40B4-BE49-F238E27FC236}">
                  <a16:creationId xmlns:a16="http://schemas.microsoft.com/office/drawing/2014/main" id="{0BB7126D-A3C9-40BF-BC31-9252390750BD}"/>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5" name="Freeform 5">
              <a:extLst>
                <a:ext uri="{FF2B5EF4-FFF2-40B4-BE49-F238E27FC236}">
                  <a16:creationId xmlns:a16="http://schemas.microsoft.com/office/drawing/2014/main" id="{57AC479E-6526-40E2-B438-017CD542F2AC}"/>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6" name="Freeform 5">
              <a:extLst>
                <a:ext uri="{FF2B5EF4-FFF2-40B4-BE49-F238E27FC236}">
                  <a16:creationId xmlns:a16="http://schemas.microsoft.com/office/drawing/2014/main" id="{58512C16-E8B7-4D79-8ADA-20C4FDD933B3}"/>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8" name="Rectangle 47">
            <a:extLst>
              <a:ext uri="{FF2B5EF4-FFF2-40B4-BE49-F238E27FC236}">
                <a16:creationId xmlns:a16="http://schemas.microsoft.com/office/drawing/2014/main" id="{31522963-0F54-4F24-84CB-4C262BF1FC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730190" y="950618"/>
            <a:ext cx="5132438" cy="1831571"/>
          </a:xfrm>
        </p:spPr>
        <p:txBody>
          <a:bodyPr vert="horz" lIns="91440" tIns="45720" rIns="91440" bIns="45720" rtlCol="0" anchor="ctr">
            <a:normAutofit/>
          </a:bodyPr>
          <a:lstStyle/>
          <a:p>
            <a:r>
              <a:rPr lang="en-US" sz="4800">
                <a:solidFill>
                  <a:schemeClr val="accent1"/>
                </a:solidFill>
              </a:rPr>
              <a:t>Who is equal to such a task?</a:t>
            </a:r>
            <a:endParaRPr lang="en-US" sz="4800"/>
          </a:p>
        </p:txBody>
      </p:sp>
      <p:sp>
        <p:nvSpPr>
          <p:cNvPr id="8" name="TextBox 7">
            <a:extLst>
              <a:ext uri="{FF2B5EF4-FFF2-40B4-BE49-F238E27FC236}">
                <a16:creationId xmlns:a16="http://schemas.microsoft.com/office/drawing/2014/main" id="{97D39B5E-AD2F-4A2D-B37F-3F8ADFB60D34}"/>
              </a:ext>
            </a:extLst>
          </p:cNvPr>
          <p:cNvSpPr txBox="1"/>
          <p:nvPr/>
        </p:nvSpPr>
        <p:spPr>
          <a:xfrm>
            <a:off x="680601" y="2709589"/>
            <a:ext cx="5132439" cy="1745400"/>
          </a:xfrm>
          <a:prstGeom prst="rect">
            <a:avLst/>
          </a:prstGeom>
        </p:spPr>
        <p:txBody>
          <a:bodyPr vert="horz" lIns="91440" tIns="45720" rIns="91440" bIns="45720" rtlCol="0" anchor="ctr">
            <a:normAutofit/>
          </a:bodyPr>
          <a:lstStyle/>
          <a:p>
            <a:pPr>
              <a:spcBef>
                <a:spcPts val="1000"/>
              </a:spcBef>
              <a:buClr>
                <a:schemeClr val="accent1"/>
              </a:buClr>
              <a:buSzPct val="80000"/>
            </a:pPr>
            <a:r>
              <a:rPr lang="en-US" sz="2800">
                <a:solidFill>
                  <a:schemeClr val="bg1"/>
                </a:solidFill>
              </a:rPr>
              <a:t>Overworked called workers?</a:t>
            </a:r>
          </a:p>
          <a:p>
            <a:pPr>
              <a:spcBef>
                <a:spcPts val="1000"/>
              </a:spcBef>
              <a:buClr>
                <a:schemeClr val="accent1"/>
              </a:buClr>
              <a:buSzPct val="80000"/>
            </a:pPr>
            <a:r>
              <a:rPr lang="en-US" sz="2800">
                <a:solidFill>
                  <a:schemeClr val="bg1"/>
                </a:solidFill>
              </a:rPr>
              <a:t>Stressed family members who already bear the daily burden?</a:t>
            </a:r>
          </a:p>
        </p:txBody>
      </p:sp>
      <p:pic>
        <p:nvPicPr>
          <p:cNvPr id="3" name="Picture 2">
            <a:extLst>
              <a:ext uri="{FF2B5EF4-FFF2-40B4-BE49-F238E27FC236}">
                <a16:creationId xmlns:a16="http://schemas.microsoft.com/office/drawing/2014/main" id="{54C5FF91-BE74-41DB-B0CC-35DFF9DF51A9}"/>
              </a:ext>
            </a:extLst>
          </p:cNvPr>
          <p:cNvPicPr>
            <a:picLocks noChangeAspect="1"/>
          </p:cNvPicPr>
          <p:nvPr/>
        </p:nvPicPr>
        <p:blipFill>
          <a:blip r:embed="rId3"/>
          <a:stretch>
            <a:fillRect/>
          </a:stretch>
        </p:blipFill>
        <p:spPr>
          <a:xfrm>
            <a:off x="1035530" y="4707926"/>
            <a:ext cx="4281073" cy="1110642"/>
          </a:xfrm>
          <a:prstGeom prst="rect">
            <a:avLst/>
          </a:prstGeom>
        </p:spPr>
      </p:pic>
      <p:pic>
        <p:nvPicPr>
          <p:cNvPr id="1026" name="Picture 2" descr="https://wels365.sharepoint.com/sites/cs/Stock%20Photo%20Library/learning_disability.jpg">
            <a:extLst>
              <a:ext uri="{FF2B5EF4-FFF2-40B4-BE49-F238E27FC236}">
                <a16:creationId xmlns:a16="http://schemas.microsoft.com/office/drawing/2014/main" id="{5F5FE4B7-4764-4BD4-B019-181F09C5E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750" y="1866404"/>
            <a:ext cx="4881464" cy="323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70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6" name="Rectangle 25">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6" name="Rectangle 35">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3A45274E-51BA-45DB-A1AF-D9D2D3070B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39">
            <a:extLst>
              <a:ext uri="{FF2B5EF4-FFF2-40B4-BE49-F238E27FC236}">
                <a16:creationId xmlns:a16="http://schemas.microsoft.com/office/drawing/2014/main" id="{F23D49CA-BEDE-4AD1-B156-6E1CD672F5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41" name="Oval 40">
              <a:extLst>
                <a:ext uri="{FF2B5EF4-FFF2-40B4-BE49-F238E27FC236}">
                  <a16:creationId xmlns:a16="http://schemas.microsoft.com/office/drawing/2014/main" id="{01C3C4EA-B476-435A-9415-082AC4349823}"/>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31EDCF7B-9A1F-4B83-876B-10DF260AC9DE}"/>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C41E3788-48C7-46E5-B8FC-F6A199D6D123}"/>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5">
              <a:extLst>
                <a:ext uri="{FF2B5EF4-FFF2-40B4-BE49-F238E27FC236}">
                  <a16:creationId xmlns:a16="http://schemas.microsoft.com/office/drawing/2014/main" id="{0BB7126D-A3C9-40BF-BC31-9252390750BD}"/>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5" name="Freeform 5">
              <a:extLst>
                <a:ext uri="{FF2B5EF4-FFF2-40B4-BE49-F238E27FC236}">
                  <a16:creationId xmlns:a16="http://schemas.microsoft.com/office/drawing/2014/main" id="{57AC479E-6526-40E2-B438-017CD542F2AC}"/>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6" name="Freeform 5">
              <a:extLst>
                <a:ext uri="{FF2B5EF4-FFF2-40B4-BE49-F238E27FC236}">
                  <a16:creationId xmlns:a16="http://schemas.microsoft.com/office/drawing/2014/main" id="{58512C16-E8B7-4D79-8ADA-20C4FDD933B3}"/>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8" name="Rectangle 47">
            <a:extLst>
              <a:ext uri="{FF2B5EF4-FFF2-40B4-BE49-F238E27FC236}">
                <a16:creationId xmlns:a16="http://schemas.microsoft.com/office/drawing/2014/main" id="{31522963-0F54-4F24-84CB-4C262BF1FC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639098" y="629265"/>
            <a:ext cx="5132438" cy="1622322"/>
          </a:xfrm>
        </p:spPr>
        <p:txBody>
          <a:bodyPr vert="horz" lIns="91440" tIns="45720" rIns="91440" bIns="45720" rtlCol="0" anchor="ctr">
            <a:normAutofit/>
          </a:bodyPr>
          <a:lstStyle/>
          <a:p>
            <a:r>
              <a:rPr lang="en-US" sz="4800"/>
              <a:t>Spiritual realities</a:t>
            </a:r>
          </a:p>
        </p:txBody>
      </p:sp>
      <p:sp>
        <p:nvSpPr>
          <p:cNvPr id="8" name="TextBox 7">
            <a:extLst>
              <a:ext uri="{FF2B5EF4-FFF2-40B4-BE49-F238E27FC236}">
                <a16:creationId xmlns:a16="http://schemas.microsoft.com/office/drawing/2014/main" id="{97D39B5E-AD2F-4A2D-B37F-3F8ADFB60D34}"/>
              </a:ext>
            </a:extLst>
          </p:cNvPr>
          <p:cNvSpPr txBox="1"/>
          <p:nvPr/>
        </p:nvSpPr>
        <p:spPr>
          <a:xfrm>
            <a:off x="709506" y="2136993"/>
            <a:ext cx="5132439" cy="2402647"/>
          </a:xfrm>
          <a:prstGeom prst="rect">
            <a:avLst/>
          </a:prstGeom>
        </p:spPr>
        <p:txBody>
          <a:bodyPr vert="horz" lIns="91440" tIns="45720" rIns="91440" bIns="45720" rtlCol="0" anchor="ctr">
            <a:normAutofit lnSpcReduction="10000"/>
          </a:bodyPr>
          <a:lstStyle/>
          <a:p>
            <a:pPr algn="ctr">
              <a:spcBef>
                <a:spcPts val="1000"/>
              </a:spcBef>
              <a:buClr>
                <a:schemeClr val="accent1"/>
              </a:buClr>
              <a:buSzPct val="80000"/>
            </a:pPr>
            <a:r>
              <a:rPr lang="en-US" sz="4800">
                <a:solidFill>
                  <a:schemeClr val="accent1"/>
                </a:solidFill>
              </a:rPr>
              <a:t>1</a:t>
            </a:r>
          </a:p>
          <a:p>
            <a:pPr>
              <a:spcBef>
                <a:spcPts val="1000"/>
              </a:spcBef>
              <a:buClr>
                <a:schemeClr val="accent1"/>
              </a:buClr>
              <a:buSzPct val="80000"/>
            </a:pPr>
            <a:r>
              <a:rPr lang="en-US" sz="3200" b="1">
                <a:solidFill>
                  <a:schemeClr val="accent1"/>
                </a:solidFill>
              </a:rPr>
              <a:t>Christ has all the resources he needs for the work he gives us.</a:t>
            </a:r>
          </a:p>
          <a:p>
            <a:pPr>
              <a:spcBef>
                <a:spcPts val="1000"/>
              </a:spcBef>
              <a:buClr>
                <a:schemeClr val="accent1"/>
              </a:buClr>
              <a:buSzPct val="80000"/>
            </a:pPr>
            <a:endParaRPr lang="en-US">
              <a:solidFill>
                <a:schemeClr val="bg1"/>
              </a:solidFill>
            </a:endParaRPr>
          </a:p>
        </p:txBody>
      </p:sp>
      <p:pic>
        <p:nvPicPr>
          <p:cNvPr id="37" name="Picture 36">
            <a:extLst>
              <a:ext uri="{FF2B5EF4-FFF2-40B4-BE49-F238E27FC236}">
                <a16:creationId xmlns:a16="http://schemas.microsoft.com/office/drawing/2014/main" id="{03363703-D768-4964-8823-3AF42EF5B43C}"/>
              </a:ext>
            </a:extLst>
          </p:cNvPr>
          <p:cNvPicPr>
            <a:picLocks noChangeAspect="1"/>
          </p:cNvPicPr>
          <p:nvPr/>
        </p:nvPicPr>
        <p:blipFill>
          <a:blip r:embed="rId3"/>
          <a:stretch>
            <a:fillRect/>
          </a:stretch>
        </p:blipFill>
        <p:spPr>
          <a:xfrm>
            <a:off x="1035530" y="4707926"/>
            <a:ext cx="4281073" cy="1110642"/>
          </a:xfrm>
          <a:prstGeom prst="rect">
            <a:avLst/>
          </a:prstGeom>
        </p:spPr>
      </p:pic>
      <p:pic>
        <p:nvPicPr>
          <p:cNvPr id="3074" name="Picture 2" descr="Picture">
            <a:extLst>
              <a:ext uri="{FF2B5EF4-FFF2-40B4-BE49-F238E27FC236}">
                <a16:creationId xmlns:a16="http://schemas.microsoft.com/office/drawing/2014/main" id="{A398B487-DB44-4B08-8169-FC2C556F3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015" y="1143000"/>
            <a:ext cx="3533501" cy="500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6" name="Rectangle 25">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6" name="Rectangle 35">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3A45274E-51BA-45DB-A1AF-D9D2D3070B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39">
            <a:extLst>
              <a:ext uri="{FF2B5EF4-FFF2-40B4-BE49-F238E27FC236}">
                <a16:creationId xmlns:a16="http://schemas.microsoft.com/office/drawing/2014/main" id="{F23D49CA-BEDE-4AD1-B156-6E1CD672F5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41" name="Oval 40">
              <a:extLst>
                <a:ext uri="{FF2B5EF4-FFF2-40B4-BE49-F238E27FC236}">
                  <a16:creationId xmlns:a16="http://schemas.microsoft.com/office/drawing/2014/main" id="{01C3C4EA-B476-435A-9415-082AC4349823}"/>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31EDCF7B-9A1F-4B83-876B-10DF260AC9DE}"/>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C41E3788-48C7-46E5-B8FC-F6A199D6D123}"/>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5">
              <a:extLst>
                <a:ext uri="{FF2B5EF4-FFF2-40B4-BE49-F238E27FC236}">
                  <a16:creationId xmlns:a16="http://schemas.microsoft.com/office/drawing/2014/main" id="{0BB7126D-A3C9-40BF-BC31-9252390750BD}"/>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5" name="Freeform 5">
              <a:extLst>
                <a:ext uri="{FF2B5EF4-FFF2-40B4-BE49-F238E27FC236}">
                  <a16:creationId xmlns:a16="http://schemas.microsoft.com/office/drawing/2014/main" id="{57AC479E-6526-40E2-B438-017CD542F2AC}"/>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6" name="Freeform 5">
              <a:extLst>
                <a:ext uri="{FF2B5EF4-FFF2-40B4-BE49-F238E27FC236}">
                  <a16:creationId xmlns:a16="http://schemas.microsoft.com/office/drawing/2014/main" id="{58512C16-E8B7-4D79-8ADA-20C4FDD933B3}"/>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8" name="Rectangle 47">
            <a:extLst>
              <a:ext uri="{FF2B5EF4-FFF2-40B4-BE49-F238E27FC236}">
                <a16:creationId xmlns:a16="http://schemas.microsoft.com/office/drawing/2014/main" id="{31522963-0F54-4F24-84CB-4C262BF1FC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639098" y="629265"/>
            <a:ext cx="5132438" cy="1622322"/>
          </a:xfrm>
        </p:spPr>
        <p:txBody>
          <a:bodyPr vert="horz" lIns="91440" tIns="45720" rIns="91440" bIns="45720" rtlCol="0" anchor="ctr">
            <a:normAutofit/>
          </a:bodyPr>
          <a:lstStyle/>
          <a:p>
            <a:r>
              <a:rPr lang="en-US" sz="4800"/>
              <a:t>Spiritual realities</a:t>
            </a:r>
          </a:p>
        </p:txBody>
      </p:sp>
      <p:sp>
        <p:nvSpPr>
          <p:cNvPr id="8" name="TextBox 7">
            <a:extLst>
              <a:ext uri="{FF2B5EF4-FFF2-40B4-BE49-F238E27FC236}">
                <a16:creationId xmlns:a16="http://schemas.microsoft.com/office/drawing/2014/main" id="{97D39B5E-AD2F-4A2D-B37F-3F8ADFB60D34}"/>
              </a:ext>
            </a:extLst>
          </p:cNvPr>
          <p:cNvSpPr txBox="1"/>
          <p:nvPr/>
        </p:nvSpPr>
        <p:spPr>
          <a:xfrm>
            <a:off x="709506" y="2136993"/>
            <a:ext cx="5132439" cy="2402647"/>
          </a:xfrm>
          <a:prstGeom prst="rect">
            <a:avLst/>
          </a:prstGeom>
        </p:spPr>
        <p:txBody>
          <a:bodyPr vert="horz" lIns="91440" tIns="45720" rIns="91440" bIns="45720" rtlCol="0" anchor="ctr">
            <a:normAutofit lnSpcReduction="10000"/>
          </a:bodyPr>
          <a:lstStyle/>
          <a:p>
            <a:pPr algn="ctr">
              <a:spcBef>
                <a:spcPts val="1000"/>
              </a:spcBef>
              <a:buClr>
                <a:schemeClr val="accent1"/>
              </a:buClr>
              <a:buSzPct val="80000"/>
            </a:pPr>
            <a:r>
              <a:rPr lang="en-US" sz="4800">
                <a:solidFill>
                  <a:schemeClr val="accent1"/>
                </a:solidFill>
              </a:rPr>
              <a:t>2</a:t>
            </a:r>
          </a:p>
          <a:p>
            <a:pPr>
              <a:spcBef>
                <a:spcPts val="1000"/>
              </a:spcBef>
              <a:buClr>
                <a:schemeClr val="accent1"/>
              </a:buClr>
              <a:buSzPct val="80000"/>
            </a:pPr>
            <a:r>
              <a:rPr lang="en-US" sz="3200" b="1">
                <a:solidFill>
                  <a:schemeClr val="accent1"/>
                </a:solidFill>
              </a:rPr>
              <a:t>The Body of Christ has many gifts and abilities given by the Lord for service.</a:t>
            </a:r>
          </a:p>
          <a:p>
            <a:pPr>
              <a:spcBef>
                <a:spcPts val="1000"/>
              </a:spcBef>
              <a:buClr>
                <a:schemeClr val="accent1"/>
              </a:buClr>
              <a:buSzPct val="80000"/>
            </a:pPr>
            <a:endParaRPr lang="en-US">
              <a:solidFill>
                <a:schemeClr val="bg1"/>
              </a:solidFill>
            </a:endParaRPr>
          </a:p>
        </p:txBody>
      </p:sp>
      <p:pic>
        <p:nvPicPr>
          <p:cNvPr id="37" name="Picture 36">
            <a:extLst>
              <a:ext uri="{FF2B5EF4-FFF2-40B4-BE49-F238E27FC236}">
                <a16:creationId xmlns:a16="http://schemas.microsoft.com/office/drawing/2014/main" id="{03363703-D768-4964-8823-3AF42EF5B43C}"/>
              </a:ext>
            </a:extLst>
          </p:cNvPr>
          <p:cNvPicPr>
            <a:picLocks noChangeAspect="1"/>
          </p:cNvPicPr>
          <p:nvPr/>
        </p:nvPicPr>
        <p:blipFill>
          <a:blip r:embed="rId3"/>
          <a:stretch>
            <a:fillRect/>
          </a:stretch>
        </p:blipFill>
        <p:spPr>
          <a:xfrm>
            <a:off x="1035530" y="4707926"/>
            <a:ext cx="4281073" cy="1110642"/>
          </a:xfrm>
          <a:prstGeom prst="rect">
            <a:avLst/>
          </a:prstGeom>
        </p:spPr>
      </p:pic>
      <p:pic>
        <p:nvPicPr>
          <p:cNvPr id="35" name="Picture 34">
            <a:extLst>
              <a:ext uri="{FF2B5EF4-FFF2-40B4-BE49-F238E27FC236}">
                <a16:creationId xmlns:a16="http://schemas.microsoft.com/office/drawing/2014/main" id="{360B046D-27F4-4BB0-9F87-FB26CD6F7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849" y="1693997"/>
            <a:ext cx="5067371" cy="3746583"/>
          </a:xfrm>
          <a:prstGeom prst="rect">
            <a:avLst/>
          </a:prstGeom>
        </p:spPr>
      </p:pic>
    </p:spTree>
    <p:extLst>
      <p:ext uri="{BB962C8B-B14F-4D97-AF65-F5344CB8AC3E}">
        <p14:creationId xmlns:p14="http://schemas.microsoft.com/office/powerpoint/2010/main" val="1726760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6" name="Rectangle 25">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6" name="Rectangle 35">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3A45274E-51BA-45DB-A1AF-D9D2D3070B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39">
            <a:extLst>
              <a:ext uri="{FF2B5EF4-FFF2-40B4-BE49-F238E27FC236}">
                <a16:creationId xmlns:a16="http://schemas.microsoft.com/office/drawing/2014/main" id="{F23D49CA-BEDE-4AD1-B156-6E1CD672F56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41" name="Oval 40">
              <a:extLst>
                <a:ext uri="{FF2B5EF4-FFF2-40B4-BE49-F238E27FC236}">
                  <a16:creationId xmlns:a16="http://schemas.microsoft.com/office/drawing/2014/main" id="{01C3C4EA-B476-435A-9415-082AC4349823}"/>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31EDCF7B-9A1F-4B83-876B-10DF260AC9DE}"/>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C41E3788-48C7-46E5-B8FC-F6A199D6D123}"/>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5">
              <a:extLst>
                <a:ext uri="{FF2B5EF4-FFF2-40B4-BE49-F238E27FC236}">
                  <a16:creationId xmlns:a16="http://schemas.microsoft.com/office/drawing/2014/main" id="{0BB7126D-A3C9-40BF-BC31-9252390750BD}"/>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5" name="Freeform 5">
              <a:extLst>
                <a:ext uri="{FF2B5EF4-FFF2-40B4-BE49-F238E27FC236}">
                  <a16:creationId xmlns:a16="http://schemas.microsoft.com/office/drawing/2014/main" id="{57AC479E-6526-40E2-B438-017CD542F2AC}"/>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6" name="Freeform 5">
              <a:extLst>
                <a:ext uri="{FF2B5EF4-FFF2-40B4-BE49-F238E27FC236}">
                  <a16:creationId xmlns:a16="http://schemas.microsoft.com/office/drawing/2014/main" id="{58512C16-E8B7-4D79-8ADA-20C4FDD933B3}"/>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8" name="Rectangle 47">
            <a:extLst>
              <a:ext uri="{FF2B5EF4-FFF2-40B4-BE49-F238E27FC236}">
                <a16:creationId xmlns:a16="http://schemas.microsoft.com/office/drawing/2014/main" id="{31522963-0F54-4F24-84CB-4C262BF1FC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639098" y="629265"/>
            <a:ext cx="5132438" cy="1622322"/>
          </a:xfrm>
        </p:spPr>
        <p:txBody>
          <a:bodyPr vert="horz" lIns="91440" tIns="45720" rIns="91440" bIns="45720" rtlCol="0" anchor="ctr">
            <a:normAutofit/>
          </a:bodyPr>
          <a:lstStyle/>
          <a:p>
            <a:r>
              <a:rPr lang="en-US" sz="4800"/>
              <a:t>Spiritual realities</a:t>
            </a:r>
          </a:p>
        </p:txBody>
      </p:sp>
      <p:sp>
        <p:nvSpPr>
          <p:cNvPr id="8" name="TextBox 7">
            <a:extLst>
              <a:ext uri="{FF2B5EF4-FFF2-40B4-BE49-F238E27FC236}">
                <a16:creationId xmlns:a16="http://schemas.microsoft.com/office/drawing/2014/main" id="{97D39B5E-AD2F-4A2D-B37F-3F8ADFB60D34}"/>
              </a:ext>
            </a:extLst>
          </p:cNvPr>
          <p:cNvSpPr txBox="1"/>
          <p:nvPr/>
        </p:nvSpPr>
        <p:spPr>
          <a:xfrm>
            <a:off x="709506" y="2136993"/>
            <a:ext cx="5241622" cy="2402647"/>
          </a:xfrm>
          <a:prstGeom prst="rect">
            <a:avLst/>
          </a:prstGeom>
        </p:spPr>
        <p:txBody>
          <a:bodyPr vert="horz" lIns="91440" tIns="45720" rIns="91440" bIns="45720" rtlCol="0" anchor="ctr">
            <a:normAutofit lnSpcReduction="10000"/>
          </a:bodyPr>
          <a:lstStyle/>
          <a:p>
            <a:pPr algn="ctr">
              <a:spcBef>
                <a:spcPts val="1000"/>
              </a:spcBef>
              <a:buClr>
                <a:schemeClr val="accent1"/>
              </a:buClr>
              <a:buSzPct val="80000"/>
            </a:pPr>
            <a:r>
              <a:rPr lang="en-US" sz="4800">
                <a:solidFill>
                  <a:schemeClr val="accent1"/>
                </a:solidFill>
              </a:rPr>
              <a:t>3</a:t>
            </a:r>
          </a:p>
          <a:p>
            <a:pPr>
              <a:spcBef>
                <a:spcPts val="1000"/>
              </a:spcBef>
              <a:buClr>
                <a:schemeClr val="accent1"/>
              </a:buClr>
              <a:buSzPct val="80000"/>
            </a:pPr>
            <a:r>
              <a:rPr lang="en-US" sz="3200" b="1">
                <a:solidFill>
                  <a:schemeClr val="accent1"/>
                </a:solidFill>
              </a:rPr>
              <a:t>Jesus invites us to pray for his solution.  It might be in the future.</a:t>
            </a:r>
          </a:p>
          <a:p>
            <a:pPr>
              <a:spcBef>
                <a:spcPts val="1000"/>
              </a:spcBef>
              <a:buClr>
                <a:schemeClr val="accent1"/>
              </a:buClr>
              <a:buSzPct val="80000"/>
            </a:pPr>
            <a:endParaRPr lang="en-US">
              <a:solidFill>
                <a:schemeClr val="bg1"/>
              </a:solidFill>
            </a:endParaRPr>
          </a:p>
        </p:txBody>
      </p:sp>
      <p:pic>
        <p:nvPicPr>
          <p:cNvPr id="37" name="Picture 36">
            <a:extLst>
              <a:ext uri="{FF2B5EF4-FFF2-40B4-BE49-F238E27FC236}">
                <a16:creationId xmlns:a16="http://schemas.microsoft.com/office/drawing/2014/main" id="{03363703-D768-4964-8823-3AF42EF5B43C}"/>
              </a:ext>
            </a:extLst>
          </p:cNvPr>
          <p:cNvPicPr>
            <a:picLocks noChangeAspect="1"/>
          </p:cNvPicPr>
          <p:nvPr/>
        </p:nvPicPr>
        <p:blipFill>
          <a:blip r:embed="rId3"/>
          <a:stretch>
            <a:fillRect/>
          </a:stretch>
        </p:blipFill>
        <p:spPr>
          <a:xfrm>
            <a:off x="1035530" y="4707926"/>
            <a:ext cx="4281073" cy="1110642"/>
          </a:xfrm>
          <a:prstGeom prst="rect">
            <a:avLst/>
          </a:prstGeom>
        </p:spPr>
      </p:pic>
      <p:pic>
        <p:nvPicPr>
          <p:cNvPr id="1026" name="Picture 2" descr="Picture">
            <a:extLst>
              <a:ext uri="{FF2B5EF4-FFF2-40B4-BE49-F238E27FC236}">
                <a16:creationId xmlns:a16="http://schemas.microsoft.com/office/drawing/2014/main" id="{86E92251-59B9-4E60-B786-8D1B6748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519" y="2061672"/>
            <a:ext cx="4853587" cy="322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097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duotone>
              <a:prstClr val="black"/>
              <a:schemeClr val="accent5">
                <a:tint val="45000"/>
                <a:satMod val="400000"/>
              </a:schemeClr>
            </a:duotone>
            <a:alphaModFix amt="25000"/>
            <a:extLst/>
          </a:blip>
          <a:srcRect l="5485" t="15570" r="-2" b="10006"/>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1587216" y="1010765"/>
            <a:ext cx="8827245" cy="768159"/>
          </a:xfrm>
        </p:spPr>
        <p:txBody>
          <a:bodyPr>
            <a:normAutofit fontScale="90000"/>
          </a:bodyPr>
          <a:lstStyle/>
          <a:p>
            <a:r>
              <a:rPr lang="en-US"/>
              <a:t>It’s not one thing</a:t>
            </a:r>
          </a:p>
        </p:txBody>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1244607" y="2068712"/>
            <a:ext cx="9512460" cy="717209"/>
          </a:xfrm>
        </p:spPr>
        <p:txBody>
          <a:bodyPr>
            <a:normAutofit fontScale="77500" lnSpcReduction="20000"/>
          </a:bodyPr>
          <a:lstStyle/>
          <a:p>
            <a:r>
              <a:rPr lang="en-US" sz="4600" b="1" cap="none"/>
              <a:t>Satan wages war on the church on many fronts.</a:t>
            </a:r>
            <a:r>
              <a:rPr lang="en-US" sz="4600" cap="none"/>
              <a:t>  </a:t>
            </a:r>
          </a:p>
          <a:p>
            <a:endParaRPr lang="en-US" sz="2800" cap="none"/>
          </a:p>
        </p:txBody>
      </p:sp>
      <p:sp>
        <p:nvSpPr>
          <p:cNvPr id="6" name="Subtitle 2">
            <a:extLst>
              <a:ext uri="{FF2B5EF4-FFF2-40B4-BE49-F238E27FC236}">
                <a16:creationId xmlns:a16="http://schemas.microsoft.com/office/drawing/2014/main" id="{76B7FDE8-701D-465F-A64E-E120D2EA30AF}"/>
              </a:ext>
            </a:extLst>
          </p:cNvPr>
          <p:cNvSpPr txBox="1">
            <a:spLocks/>
          </p:cNvSpPr>
          <p:nvPr/>
        </p:nvSpPr>
        <p:spPr>
          <a:xfrm>
            <a:off x="1587215" y="3075709"/>
            <a:ext cx="8827245" cy="291869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3600" b="1" cap="none"/>
              <a:t>Noah and Elijah remained faithful in eras when many turned away from God.  </a:t>
            </a:r>
          </a:p>
        </p:txBody>
      </p:sp>
    </p:spTree>
    <p:extLst>
      <p:ext uri="{BB962C8B-B14F-4D97-AF65-F5344CB8AC3E}">
        <p14:creationId xmlns:p14="http://schemas.microsoft.com/office/powerpoint/2010/main" val="394559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54" name="Rectangle 53">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Oval 54">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6" name="Oval 55">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7" name="Oval 56">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8" name="Oval 57">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9" name="Oval 58">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0"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1"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2"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4" name="Rectangle 63">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03363703-D768-4964-8823-3AF42EF5B43C}"/>
              </a:ext>
            </a:extLst>
          </p:cNvPr>
          <p:cNvPicPr>
            <a:picLocks noChangeAspect="1"/>
          </p:cNvPicPr>
          <p:nvPr/>
        </p:nvPicPr>
        <p:blipFill>
          <a:blip r:embed="rId3"/>
          <a:stretch>
            <a:fillRect/>
          </a:stretch>
        </p:blipFill>
        <p:spPr>
          <a:xfrm>
            <a:off x="8045645" y="1251097"/>
            <a:ext cx="1827057" cy="475035"/>
          </a:xfrm>
          <a:prstGeom prst="roundRect">
            <a:avLst>
              <a:gd name="adj" fmla="val 17175"/>
            </a:avLst>
          </a:prstGeom>
          <a:effectLst/>
        </p:spPr>
      </p:pic>
      <p:pic>
        <p:nvPicPr>
          <p:cNvPr id="39" name="Picture 38">
            <a:extLst>
              <a:ext uri="{FF2B5EF4-FFF2-40B4-BE49-F238E27FC236}">
                <a16:creationId xmlns:a16="http://schemas.microsoft.com/office/drawing/2014/main" id="{0382BE5B-19AE-41F5-88FA-ACE71992AAF1}"/>
              </a:ext>
            </a:extLst>
          </p:cNvPr>
          <p:cNvPicPr>
            <a:picLocks noChangeAspect="1"/>
          </p:cNvPicPr>
          <p:nvPr/>
        </p:nvPicPr>
        <p:blipFill rotWithShape="1">
          <a:blip r:embed="rId4">
            <a:extLst/>
          </a:blip>
          <a:srcRect/>
          <a:stretch/>
        </p:blipFill>
        <p:spPr>
          <a:xfrm>
            <a:off x="7608935" y="2892957"/>
            <a:ext cx="4128171" cy="2755555"/>
          </a:xfrm>
          <a:prstGeom prst="roundRect">
            <a:avLst>
              <a:gd name="adj" fmla="val 1858"/>
            </a:avLst>
          </a:prstGeom>
          <a:effectLst/>
        </p:spPr>
      </p:pic>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1154953" y="973668"/>
            <a:ext cx="8761413" cy="706964"/>
          </a:xfrm>
        </p:spPr>
        <p:txBody>
          <a:bodyPr vert="horz" lIns="91440" tIns="45720" rIns="91440" bIns="45720" rtlCol="0" anchor="ctr">
            <a:noAutofit/>
          </a:bodyPr>
          <a:lstStyle/>
          <a:p>
            <a:r>
              <a:rPr lang="en-US" sz="4800" b="1">
                <a:solidFill>
                  <a:schemeClr val="accent1"/>
                </a:solidFill>
              </a:rPr>
              <a:t>Equipping</a:t>
            </a:r>
          </a:p>
        </p:txBody>
      </p:sp>
      <p:sp>
        <p:nvSpPr>
          <p:cNvPr id="2" name="Rectangle 1">
            <a:extLst>
              <a:ext uri="{FF2B5EF4-FFF2-40B4-BE49-F238E27FC236}">
                <a16:creationId xmlns:a16="http://schemas.microsoft.com/office/drawing/2014/main" id="{90964662-BA4F-4EFF-B9E7-DA2C83E1E50C}"/>
              </a:ext>
            </a:extLst>
          </p:cNvPr>
          <p:cNvSpPr/>
          <p:nvPr/>
        </p:nvSpPr>
        <p:spPr>
          <a:xfrm>
            <a:off x="7694577" y="692019"/>
            <a:ext cx="2529191" cy="369332"/>
          </a:xfrm>
          <a:prstGeom prst="rect">
            <a:avLst/>
          </a:prstGeom>
        </p:spPr>
        <p:txBody>
          <a:bodyPr wrap="square">
            <a:spAutoFit/>
          </a:bodyPr>
          <a:lstStyle/>
          <a:p>
            <a:r>
              <a:rPr lang="en-US">
                <a:solidFill>
                  <a:schemeClr val="accent1"/>
                </a:solidFill>
              </a:rPr>
              <a:t>WELS Special Ministries</a:t>
            </a:r>
            <a:endParaRPr lang="en-US"/>
          </a:p>
        </p:txBody>
      </p:sp>
      <p:sp>
        <p:nvSpPr>
          <p:cNvPr id="47" name="TextBox 46">
            <a:extLst>
              <a:ext uri="{FF2B5EF4-FFF2-40B4-BE49-F238E27FC236}">
                <a16:creationId xmlns:a16="http://schemas.microsoft.com/office/drawing/2014/main" id="{9A5B69C4-542C-43A8-93B1-A1AAAB27CBCA}"/>
              </a:ext>
            </a:extLst>
          </p:cNvPr>
          <p:cNvSpPr txBox="1"/>
          <p:nvPr/>
        </p:nvSpPr>
        <p:spPr>
          <a:xfrm>
            <a:off x="314142" y="2769670"/>
            <a:ext cx="7980729" cy="3977994"/>
          </a:xfrm>
          <a:prstGeom prst="rect">
            <a:avLst/>
          </a:prstGeom>
        </p:spPr>
        <p:txBody>
          <a:bodyPr vert="horz" lIns="91440" tIns="45720" rIns="91440" bIns="45720" rtlCol="0" anchor="ctr">
            <a:normAutofit/>
          </a:bodyPr>
          <a:lstStyle/>
          <a:p>
            <a:pPr>
              <a:spcBef>
                <a:spcPts val="1000"/>
              </a:spcBef>
              <a:buClr>
                <a:schemeClr val="accent1"/>
              </a:buClr>
              <a:buSzPct val="80000"/>
            </a:pPr>
            <a:r>
              <a:rPr lang="en-US" sz="3600" b="1">
                <a:solidFill>
                  <a:schemeClr val="accent1"/>
                </a:solidFill>
              </a:rPr>
              <a:t>Believing that</a:t>
            </a:r>
          </a:p>
          <a:p>
            <a:pPr>
              <a:spcBef>
                <a:spcPts val="1000"/>
              </a:spcBef>
              <a:buClr>
                <a:schemeClr val="accent1"/>
              </a:buClr>
              <a:buSzPct val="80000"/>
              <a:buFont typeface="Wingdings 3" charset="2"/>
              <a:buChar char=""/>
            </a:pPr>
            <a:r>
              <a:rPr lang="en-US" sz="2800" b="1">
                <a:solidFill>
                  <a:schemeClr val="accent1"/>
                </a:solidFill>
              </a:rPr>
              <a:t>the Lord has the resources needed, </a:t>
            </a:r>
          </a:p>
          <a:p>
            <a:pPr>
              <a:spcBef>
                <a:spcPts val="1000"/>
              </a:spcBef>
              <a:buClr>
                <a:schemeClr val="accent1"/>
              </a:buClr>
              <a:buSzPct val="80000"/>
              <a:buFont typeface="Wingdings 3" charset="2"/>
              <a:buChar char=""/>
            </a:pPr>
            <a:r>
              <a:rPr lang="en-US" sz="2800" b="1">
                <a:solidFill>
                  <a:schemeClr val="accent1"/>
                </a:solidFill>
              </a:rPr>
              <a:t>the Body of Christ has the gifts and abilities,</a:t>
            </a:r>
          </a:p>
          <a:p>
            <a:pPr>
              <a:spcBef>
                <a:spcPts val="1000"/>
              </a:spcBef>
              <a:buClr>
                <a:schemeClr val="accent1"/>
              </a:buClr>
              <a:buSzPct val="80000"/>
              <a:buFont typeface="Wingdings 3" charset="2"/>
              <a:buChar char=""/>
            </a:pPr>
            <a:r>
              <a:rPr lang="en-US" sz="2800" b="1">
                <a:solidFill>
                  <a:schemeClr val="accent1"/>
                </a:solidFill>
              </a:rPr>
              <a:t>the Lord answer prayers,</a:t>
            </a:r>
          </a:p>
          <a:p>
            <a:pPr>
              <a:spcBef>
                <a:spcPts val="1000"/>
              </a:spcBef>
              <a:buClr>
                <a:schemeClr val="accent1"/>
              </a:buClr>
              <a:buSzPct val="80000"/>
            </a:pPr>
            <a:r>
              <a:rPr lang="en-US" sz="3600" b="1">
                <a:solidFill>
                  <a:schemeClr val="accent1"/>
                </a:solidFill>
              </a:rPr>
              <a:t>God’s people prayerfully recruit members for compassionate ministry.</a:t>
            </a:r>
          </a:p>
          <a:p>
            <a:pPr>
              <a:spcBef>
                <a:spcPts val="1000"/>
              </a:spcBef>
              <a:buClr>
                <a:schemeClr val="accent1"/>
              </a:buClr>
              <a:buSzPct val="80000"/>
              <a:buFont typeface="Wingdings 3" charset="2"/>
              <a:buChar char=""/>
            </a:pPr>
            <a:endParaRPr lang="en-US">
              <a:solidFill>
                <a:schemeClr val="tx1">
                  <a:lumMod val="75000"/>
                  <a:lumOff val="25000"/>
                </a:schemeClr>
              </a:solidFill>
            </a:endParaRPr>
          </a:p>
        </p:txBody>
      </p:sp>
    </p:spTree>
    <p:extLst>
      <p:ext uri="{BB962C8B-B14F-4D97-AF65-F5344CB8AC3E}">
        <p14:creationId xmlns:p14="http://schemas.microsoft.com/office/powerpoint/2010/main" val="2315640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54" name="Rectangle 53">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Oval 54">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6" name="Oval 55">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7" name="Oval 56">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8" name="Oval 57">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9" name="Oval 58">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0"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1"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2"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4" name="Rectangle 63">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03363703-D768-4964-8823-3AF42EF5B43C}"/>
              </a:ext>
            </a:extLst>
          </p:cNvPr>
          <p:cNvPicPr>
            <a:picLocks noChangeAspect="1"/>
          </p:cNvPicPr>
          <p:nvPr/>
        </p:nvPicPr>
        <p:blipFill>
          <a:blip r:embed="rId3"/>
          <a:stretch>
            <a:fillRect/>
          </a:stretch>
        </p:blipFill>
        <p:spPr>
          <a:xfrm>
            <a:off x="8045645" y="1251097"/>
            <a:ext cx="1827057" cy="475035"/>
          </a:xfrm>
          <a:prstGeom prst="roundRect">
            <a:avLst>
              <a:gd name="adj" fmla="val 17175"/>
            </a:avLst>
          </a:prstGeom>
          <a:effectLst/>
        </p:spPr>
      </p:pic>
      <p:pic>
        <p:nvPicPr>
          <p:cNvPr id="39" name="Picture 38">
            <a:extLst>
              <a:ext uri="{FF2B5EF4-FFF2-40B4-BE49-F238E27FC236}">
                <a16:creationId xmlns:a16="http://schemas.microsoft.com/office/drawing/2014/main" id="{0382BE5B-19AE-41F5-88FA-ACE71992AAF1}"/>
              </a:ext>
            </a:extLst>
          </p:cNvPr>
          <p:cNvPicPr>
            <a:picLocks noChangeAspect="1"/>
          </p:cNvPicPr>
          <p:nvPr/>
        </p:nvPicPr>
        <p:blipFill rotWithShape="1">
          <a:blip r:embed="rId4">
            <a:extLst/>
          </a:blip>
          <a:srcRect/>
          <a:stretch/>
        </p:blipFill>
        <p:spPr>
          <a:xfrm>
            <a:off x="7608935" y="2892957"/>
            <a:ext cx="4128171" cy="2755555"/>
          </a:xfrm>
          <a:prstGeom prst="roundRect">
            <a:avLst>
              <a:gd name="adj" fmla="val 1858"/>
            </a:avLst>
          </a:prstGeom>
          <a:effectLst/>
        </p:spPr>
      </p:pic>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1154953" y="973668"/>
            <a:ext cx="8761413" cy="706964"/>
          </a:xfrm>
        </p:spPr>
        <p:txBody>
          <a:bodyPr vert="horz" lIns="91440" tIns="45720" rIns="91440" bIns="45720" rtlCol="0" anchor="ctr">
            <a:noAutofit/>
          </a:bodyPr>
          <a:lstStyle/>
          <a:p>
            <a:r>
              <a:rPr lang="en-US" sz="4800" b="1">
                <a:solidFill>
                  <a:schemeClr val="accent1"/>
                </a:solidFill>
              </a:rPr>
              <a:t>Equipping</a:t>
            </a:r>
          </a:p>
        </p:txBody>
      </p:sp>
      <p:sp>
        <p:nvSpPr>
          <p:cNvPr id="2" name="Rectangle 1">
            <a:extLst>
              <a:ext uri="{FF2B5EF4-FFF2-40B4-BE49-F238E27FC236}">
                <a16:creationId xmlns:a16="http://schemas.microsoft.com/office/drawing/2014/main" id="{90964662-BA4F-4EFF-B9E7-DA2C83E1E50C}"/>
              </a:ext>
            </a:extLst>
          </p:cNvPr>
          <p:cNvSpPr/>
          <p:nvPr/>
        </p:nvSpPr>
        <p:spPr>
          <a:xfrm>
            <a:off x="7694577" y="692019"/>
            <a:ext cx="2529191" cy="369332"/>
          </a:xfrm>
          <a:prstGeom prst="rect">
            <a:avLst/>
          </a:prstGeom>
        </p:spPr>
        <p:txBody>
          <a:bodyPr wrap="square">
            <a:spAutoFit/>
          </a:bodyPr>
          <a:lstStyle/>
          <a:p>
            <a:r>
              <a:rPr lang="en-US">
                <a:solidFill>
                  <a:schemeClr val="accent1"/>
                </a:solidFill>
              </a:rPr>
              <a:t>WELS Special Ministries</a:t>
            </a:r>
            <a:endParaRPr lang="en-US"/>
          </a:p>
        </p:txBody>
      </p:sp>
      <p:sp>
        <p:nvSpPr>
          <p:cNvPr id="18" name="TextBox 17">
            <a:extLst>
              <a:ext uri="{FF2B5EF4-FFF2-40B4-BE49-F238E27FC236}">
                <a16:creationId xmlns:a16="http://schemas.microsoft.com/office/drawing/2014/main" id="{37EC254A-68F1-452E-B7E7-4B9A9E2FDEC1}"/>
              </a:ext>
            </a:extLst>
          </p:cNvPr>
          <p:cNvSpPr txBox="1"/>
          <p:nvPr/>
        </p:nvSpPr>
        <p:spPr>
          <a:xfrm>
            <a:off x="459506" y="2677864"/>
            <a:ext cx="6840735" cy="3196190"/>
          </a:xfrm>
          <a:prstGeom prst="rect">
            <a:avLst/>
          </a:prstGeom>
        </p:spPr>
        <p:txBody>
          <a:bodyPr vert="horz" lIns="91440" tIns="45720" rIns="91440" bIns="45720" rtlCol="0" anchor="ctr">
            <a:normAutofit fontScale="92500" lnSpcReduction="10000"/>
          </a:bodyPr>
          <a:lstStyle/>
          <a:p>
            <a:pPr>
              <a:spcBef>
                <a:spcPts val="1000"/>
              </a:spcBef>
              <a:buClr>
                <a:schemeClr val="accent1"/>
              </a:buClr>
              <a:buSzPct val="80000"/>
            </a:pPr>
            <a:r>
              <a:rPr lang="en-US" sz="3200" b="1">
                <a:solidFill>
                  <a:schemeClr val="accent1"/>
                </a:solidFill>
              </a:rPr>
              <a:t>Cultivating a compassionate congregation is the calling of pastors and teachers:</a:t>
            </a:r>
          </a:p>
          <a:p>
            <a:pPr>
              <a:spcBef>
                <a:spcPts val="1000"/>
              </a:spcBef>
              <a:buClr>
                <a:schemeClr val="accent1"/>
              </a:buClr>
              <a:buSzPct val="80000"/>
            </a:pPr>
            <a:endParaRPr lang="en-US" sz="2800" b="1">
              <a:solidFill>
                <a:schemeClr val="accent1"/>
              </a:solidFill>
            </a:endParaRPr>
          </a:p>
          <a:p>
            <a:pPr>
              <a:spcBef>
                <a:spcPts val="1000"/>
              </a:spcBef>
              <a:buClr>
                <a:schemeClr val="accent1"/>
              </a:buClr>
              <a:buSzPct val="80000"/>
            </a:pPr>
            <a:r>
              <a:rPr lang="en-US" sz="3200" b="1">
                <a:solidFill>
                  <a:schemeClr val="accent1"/>
                </a:solidFill>
              </a:rPr>
              <a:t>“pastors and teachers, to equip his people for works of service” </a:t>
            </a:r>
          </a:p>
          <a:p>
            <a:pPr>
              <a:spcBef>
                <a:spcPts val="1000"/>
              </a:spcBef>
              <a:buClr>
                <a:schemeClr val="accent1"/>
              </a:buClr>
              <a:buSzPct val="80000"/>
            </a:pPr>
            <a:r>
              <a:rPr lang="en-US" sz="2000" i="1">
                <a:solidFill>
                  <a:schemeClr val="accent1"/>
                </a:solidFill>
              </a:rPr>
              <a:t>(Ephesians 4:11-12)</a:t>
            </a:r>
            <a:endParaRPr lang="en-US">
              <a:solidFill>
                <a:schemeClr val="tx1">
                  <a:lumMod val="75000"/>
                  <a:lumOff val="25000"/>
                </a:schemeClr>
              </a:solidFill>
            </a:endParaRPr>
          </a:p>
        </p:txBody>
      </p:sp>
    </p:spTree>
    <p:extLst>
      <p:ext uri="{BB962C8B-B14F-4D97-AF65-F5344CB8AC3E}">
        <p14:creationId xmlns:p14="http://schemas.microsoft.com/office/powerpoint/2010/main" val="2548195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54" name="Rectangle 53">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Oval 54">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6" name="Oval 55">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7" name="Oval 56">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8" name="Oval 57">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9" name="Oval 58">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0"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1"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2"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4" name="Rectangle 63">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03363703-D768-4964-8823-3AF42EF5B43C}"/>
              </a:ext>
            </a:extLst>
          </p:cNvPr>
          <p:cNvPicPr>
            <a:picLocks noChangeAspect="1"/>
          </p:cNvPicPr>
          <p:nvPr/>
        </p:nvPicPr>
        <p:blipFill>
          <a:blip r:embed="rId4"/>
          <a:stretch>
            <a:fillRect/>
          </a:stretch>
        </p:blipFill>
        <p:spPr>
          <a:xfrm>
            <a:off x="8045645" y="1251097"/>
            <a:ext cx="1827057" cy="475035"/>
          </a:xfrm>
          <a:prstGeom prst="roundRect">
            <a:avLst>
              <a:gd name="adj" fmla="val 17175"/>
            </a:avLst>
          </a:prstGeom>
          <a:effectLst/>
        </p:spPr>
      </p:pic>
      <p:pic>
        <p:nvPicPr>
          <p:cNvPr id="39" name="Picture 38">
            <a:extLst>
              <a:ext uri="{FF2B5EF4-FFF2-40B4-BE49-F238E27FC236}">
                <a16:creationId xmlns:a16="http://schemas.microsoft.com/office/drawing/2014/main" id="{0382BE5B-19AE-41F5-88FA-ACE71992AAF1}"/>
              </a:ext>
            </a:extLst>
          </p:cNvPr>
          <p:cNvPicPr>
            <a:picLocks noChangeAspect="1"/>
          </p:cNvPicPr>
          <p:nvPr/>
        </p:nvPicPr>
        <p:blipFill rotWithShape="1">
          <a:blip r:embed="rId5">
            <a:extLst/>
          </a:blip>
          <a:srcRect/>
          <a:stretch/>
        </p:blipFill>
        <p:spPr>
          <a:xfrm>
            <a:off x="7608935" y="2892957"/>
            <a:ext cx="4128171" cy="2755555"/>
          </a:xfrm>
          <a:prstGeom prst="roundRect">
            <a:avLst>
              <a:gd name="adj" fmla="val 1858"/>
            </a:avLst>
          </a:prstGeom>
          <a:effectLst/>
        </p:spPr>
      </p:pic>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1154953" y="973668"/>
            <a:ext cx="8761413" cy="706964"/>
          </a:xfrm>
        </p:spPr>
        <p:txBody>
          <a:bodyPr vert="horz" lIns="91440" tIns="45720" rIns="91440" bIns="45720" rtlCol="0" anchor="ctr">
            <a:noAutofit/>
          </a:bodyPr>
          <a:lstStyle/>
          <a:p>
            <a:r>
              <a:rPr lang="en-US" sz="4800" b="1">
                <a:solidFill>
                  <a:schemeClr val="accent1"/>
                </a:solidFill>
              </a:rPr>
              <a:t>Equipping</a:t>
            </a:r>
          </a:p>
        </p:txBody>
      </p:sp>
      <p:sp>
        <p:nvSpPr>
          <p:cNvPr id="2" name="Rectangle 1">
            <a:extLst>
              <a:ext uri="{FF2B5EF4-FFF2-40B4-BE49-F238E27FC236}">
                <a16:creationId xmlns:a16="http://schemas.microsoft.com/office/drawing/2014/main" id="{90964662-BA4F-4EFF-B9E7-DA2C83E1E50C}"/>
              </a:ext>
            </a:extLst>
          </p:cNvPr>
          <p:cNvSpPr/>
          <p:nvPr/>
        </p:nvSpPr>
        <p:spPr>
          <a:xfrm>
            <a:off x="7694577" y="692019"/>
            <a:ext cx="2529191" cy="369332"/>
          </a:xfrm>
          <a:prstGeom prst="rect">
            <a:avLst/>
          </a:prstGeom>
        </p:spPr>
        <p:txBody>
          <a:bodyPr wrap="square">
            <a:spAutoFit/>
          </a:bodyPr>
          <a:lstStyle/>
          <a:p>
            <a:r>
              <a:rPr lang="en-US">
                <a:solidFill>
                  <a:schemeClr val="accent1"/>
                </a:solidFill>
              </a:rPr>
              <a:t>WELS Special Ministries</a:t>
            </a:r>
            <a:endParaRPr lang="en-US"/>
          </a:p>
        </p:txBody>
      </p:sp>
      <p:sp>
        <p:nvSpPr>
          <p:cNvPr id="18" name="TextBox 17">
            <a:extLst>
              <a:ext uri="{FF2B5EF4-FFF2-40B4-BE49-F238E27FC236}">
                <a16:creationId xmlns:a16="http://schemas.microsoft.com/office/drawing/2014/main" id="{37EC254A-68F1-452E-B7E7-4B9A9E2FDEC1}"/>
              </a:ext>
            </a:extLst>
          </p:cNvPr>
          <p:cNvSpPr txBox="1"/>
          <p:nvPr/>
        </p:nvSpPr>
        <p:spPr>
          <a:xfrm>
            <a:off x="459506" y="2672639"/>
            <a:ext cx="6840735" cy="3196190"/>
          </a:xfrm>
          <a:prstGeom prst="rect">
            <a:avLst/>
          </a:prstGeom>
        </p:spPr>
        <p:txBody>
          <a:bodyPr vert="horz" lIns="91440" tIns="45720" rIns="91440" bIns="45720" rtlCol="0" anchor="ctr">
            <a:normAutofit/>
          </a:bodyPr>
          <a:lstStyle/>
          <a:p>
            <a:pPr>
              <a:spcBef>
                <a:spcPts val="1000"/>
              </a:spcBef>
              <a:buClr>
                <a:schemeClr val="accent1"/>
              </a:buClr>
              <a:buSzPct val="80000"/>
            </a:pPr>
            <a:r>
              <a:rPr lang="en-US" sz="4000" b="1">
                <a:solidFill>
                  <a:schemeClr val="accent1"/>
                </a:solidFill>
              </a:rPr>
              <a:t>Equipping the people of God for compassion ministry starts in the pulpit and classroom. </a:t>
            </a:r>
            <a:endParaRPr lang="en-US" sz="2800" b="1">
              <a:solidFill>
                <a:schemeClr val="accent1"/>
              </a:solidFill>
            </a:endParaRPr>
          </a:p>
        </p:txBody>
      </p:sp>
    </p:spTree>
    <p:extLst>
      <p:ext uri="{BB962C8B-B14F-4D97-AF65-F5344CB8AC3E}">
        <p14:creationId xmlns:p14="http://schemas.microsoft.com/office/powerpoint/2010/main" val="1565113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54" name="Rectangle 53">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Oval 54">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6" name="Oval 55">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7" name="Oval 56">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8" name="Oval 57">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9" name="Oval 58">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0"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1"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2"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4" name="Rectangle 63">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03363703-D768-4964-8823-3AF42EF5B43C}"/>
              </a:ext>
            </a:extLst>
          </p:cNvPr>
          <p:cNvPicPr>
            <a:picLocks noChangeAspect="1"/>
          </p:cNvPicPr>
          <p:nvPr/>
        </p:nvPicPr>
        <p:blipFill>
          <a:blip r:embed="rId4"/>
          <a:stretch>
            <a:fillRect/>
          </a:stretch>
        </p:blipFill>
        <p:spPr>
          <a:xfrm>
            <a:off x="8045645" y="1251097"/>
            <a:ext cx="1827057" cy="475035"/>
          </a:xfrm>
          <a:prstGeom prst="roundRect">
            <a:avLst>
              <a:gd name="adj" fmla="val 17175"/>
            </a:avLst>
          </a:prstGeom>
          <a:effectLst/>
        </p:spPr>
      </p:pic>
      <p:pic>
        <p:nvPicPr>
          <p:cNvPr id="39" name="Picture 38">
            <a:extLst>
              <a:ext uri="{FF2B5EF4-FFF2-40B4-BE49-F238E27FC236}">
                <a16:creationId xmlns:a16="http://schemas.microsoft.com/office/drawing/2014/main" id="{0382BE5B-19AE-41F5-88FA-ACE71992AAF1}"/>
              </a:ext>
            </a:extLst>
          </p:cNvPr>
          <p:cNvPicPr>
            <a:picLocks noChangeAspect="1"/>
          </p:cNvPicPr>
          <p:nvPr/>
        </p:nvPicPr>
        <p:blipFill rotWithShape="1">
          <a:blip r:embed="rId5">
            <a:extLst/>
          </a:blip>
          <a:srcRect/>
          <a:stretch/>
        </p:blipFill>
        <p:spPr>
          <a:xfrm>
            <a:off x="7608935" y="2892957"/>
            <a:ext cx="4128171" cy="2755555"/>
          </a:xfrm>
          <a:prstGeom prst="roundRect">
            <a:avLst>
              <a:gd name="adj" fmla="val 1858"/>
            </a:avLst>
          </a:prstGeom>
          <a:effectLst/>
        </p:spPr>
      </p:pic>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1154953" y="973668"/>
            <a:ext cx="8761413" cy="706964"/>
          </a:xfrm>
        </p:spPr>
        <p:txBody>
          <a:bodyPr vert="horz" lIns="91440" tIns="45720" rIns="91440" bIns="45720" rtlCol="0" anchor="ctr">
            <a:noAutofit/>
          </a:bodyPr>
          <a:lstStyle/>
          <a:p>
            <a:r>
              <a:rPr lang="en-US" sz="4800" b="1">
                <a:solidFill>
                  <a:schemeClr val="accent1"/>
                </a:solidFill>
              </a:rPr>
              <a:t>Equipping</a:t>
            </a:r>
          </a:p>
        </p:txBody>
      </p:sp>
      <p:sp>
        <p:nvSpPr>
          <p:cNvPr id="2" name="Rectangle 1">
            <a:extLst>
              <a:ext uri="{FF2B5EF4-FFF2-40B4-BE49-F238E27FC236}">
                <a16:creationId xmlns:a16="http://schemas.microsoft.com/office/drawing/2014/main" id="{90964662-BA4F-4EFF-B9E7-DA2C83E1E50C}"/>
              </a:ext>
            </a:extLst>
          </p:cNvPr>
          <p:cNvSpPr/>
          <p:nvPr/>
        </p:nvSpPr>
        <p:spPr>
          <a:xfrm>
            <a:off x="7694577" y="692019"/>
            <a:ext cx="2529191" cy="369332"/>
          </a:xfrm>
          <a:prstGeom prst="rect">
            <a:avLst/>
          </a:prstGeom>
        </p:spPr>
        <p:txBody>
          <a:bodyPr wrap="square">
            <a:spAutoFit/>
          </a:bodyPr>
          <a:lstStyle/>
          <a:p>
            <a:r>
              <a:rPr lang="en-US">
                <a:solidFill>
                  <a:schemeClr val="accent1"/>
                </a:solidFill>
              </a:rPr>
              <a:t>WELS Special Ministries</a:t>
            </a:r>
            <a:endParaRPr lang="en-US"/>
          </a:p>
        </p:txBody>
      </p:sp>
      <p:sp>
        <p:nvSpPr>
          <p:cNvPr id="18" name="TextBox 17">
            <a:extLst>
              <a:ext uri="{FF2B5EF4-FFF2-40B4-BE49-F238E27FC236}">
                <a16:creationId xmlns:a16="http://schemas.microsoft.com/office/drawing/2014/main" id="{37EC254A-68F1-452E-B7E7-4B9A9E2FDEC1}"/>
              </a:ext>
            </a:extLst>
          </p:cNvPr>
          <p:cNvSpPr txBox="1"/>
          <p:nvPr/>
        </p:nvSpPr>
        <p:spPr>
          <a:xfrm>
            <a:off x="459506" y="3168653"/>
            <a:ext cx="6840735" cy="2204161"/>
          </a:xfrm>
          <a:prstGeom prst="rect">
            <a:avLst/>
          </a:prstGeom>
        </p:spPr>
        <p:txBody>
          <a:bodyPr vert="horz" lIns="91440" tIns="45720" rIns="91440" bIns="45720" rtlCol="0" anchor="ctr">
            <a:normAutofit/>
          </a:bodyPr>
          <a:lstStyle/>
          <a:p>
            <a:pPr>
              <a:spcBef>
                <a:spcPts val="1000"/>
              </a:spcBef>
              <a:buClr>
                <a:schemeClr val="accent1"/>
              </a:buClr>
              <a:buSzPct val="80000"/>
            </a:pPr>
            <a:r>
              <a:rPr lang="en-US" sz="4000" b="1">
                <a:solidFill>
                  <a:schemeClr val="accent1"/>
                </a:solidFill>
              </a:rPr>
              <a:t>Equipping God’s people for compassion ministry often happens on a schedule. </a:t>
            </a:r>
            <a:endParaRPr lang="en-US" sz="2800" b="1">
              <a:solidFill>
                <a:schemeClr val="accent1"/>
              </a:solidFill>
            </a:endParaRPr>
          </a:p>
        </p:txBody>
      </p:sp>
    </p:spTree>
    <p:extLst>
      <p:ext uri="{BB962C8B-B14F-4D97-AF65-F5344CB8AC3E}">
        <p14:creationId xmlns:p14="http://schemas.microsoft.com/office/powerpoint/2010/main" val="2202367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4B348DB-D8FD-401D-8823-6E34CE406BB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54" name="Rectangle 53">
              <a:extLst>
                <a:ext uri="{FF2B5EF4-FFF2-40B4-BE49-F238E27FC236}">
                  <a16:creationId xmlns:a16="http://schemas.microsoft.com/office/drawing/2014/main" id="{85467CBD-9B55-4E5F-A904-CF2226078A1C}"/>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Oval 54">
              <a:extLst>
                <a:ext uri="{FF2B5EF4-FFF2-40B4-BE49-F238E27FC236}">
                  <a16:creationId xmlns:a16="http://schemas.microsoft.com/office/drawing/2014/main" id="{BD2C3282-2551-4FAA-AC1B-CFD1CD5EDEFB}"/>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6" name="Oval 55">
              <a:extLst>
                <a:ext uri="{FF2B5EF4-FFF2-40B4-BE49-F238E27FC236}">
                  <a16:creationId xmlns:a16="http://schemas.microsoft.com/office/drawing/2014/main" id="{4FACC942-6D3C-495B-B60B-30949B2091B9}"/>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7" name="Oval 56">
              <a:extLst>
                <a:ext uri="{FF2B5EF4-FFF2-40B4-BE49-F238E27FC236}">
                  <a16:creationId xmlns:a16="http://schemas.microsoft.com/office/drawing/2014/main" id="{7F78A9D2-5F6C-4713-81BE-622AA90FE45E}"/>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8" name="Oval 57">
              <a:extLst>
                <a:ext uri="{FF2B5EF4-FFF2-40B4-BE49-F238E27FC236}">
                  <a16:creationId xmlns:a16="http://schemas.microsoft.com/office/drawing/2014/main" id="{45351C54-5405-4F62-99E3-5EF95C4D9FE4}"/>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9" name="Oval 58">
              <a:extLst>
                <a:ext uri="{FF2B5EF4-FFF2-40B4-BE49-F238E27FC236}">
                  <a16:creationId xmlns:a16="http://schemas.microsoft.com/office/drawing/2014/main" id="{DD1B3571-8123-49C7-9F2B-D456A0432220}"/>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0" name="Freeform 5">
              <a:extLst>
                <a:ext uri="{FF2B5EF4-FFF2-40B4-BE49-F238E27FC236}">
                  <a16:creationId xmlns:a16="http://schemas.microsoft.com/office/drawing/2014/main" id="{4C0D0C28-E7A7-4597-928A-CED6957CB712}"/>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1" name="Freeform 5">
              <a:extLst>
                <a:ext uri="{FF2B5EF4-FFF2-40B4-BE49-F238E27FC236}">
                  <a16:creationId xmlns:a16="http://schemas.microsoft.com/office/drawing/2014/main" id="{224790C8-AE03-4C33-A82A-1A08B76C6A50}"/>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2" name="Freeform 5">
              <a:extLst>
                <a:ext uri="{FF2B5EF4-FFF2-40B4-BE49-F238E27FC236}">
                  <a16:creationId xmlns:a16="http://schemas.microsoft.com/office/drawing/2014/main" id="{58B324CC-EAEC-45DD-B68E-D973EB0E2C68}"/>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4" name="Rectangle 63">
            <a:extLst>
              <a:ext uri="{FF2B5EF4-FFF2-40B4-BE49-F238E27FC236}">
                <a16:creationId xmlns:a16="http://schemas.microsoft.com/office/drawing/2014/main" id="{E4A2F8CF-7887-423C-917F-1145BF0B8B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03363703-D768-4964-8823-3AF42EF5B43C}"/>
              </a:ext>
            </a:extLst>
          </p:cNvPr>
          <p:cNvPicPr>
            <a:picLocks noChangeAspect="1"/>
          </p:cNvPicPr>
          <p:nvPr/>
        </p:nvPicPr>
        <p:blipFill>
          <a:blip r:embed="rId4"/>
          <a:stretch>
            <a:fillRect/>
          </a:stretch>
        </p:blipFill>
        <p:spPr>
          <a:xfrm>
            <a:off x="8045645" y="1251097"/>
            <a:ext cx="1827057" cy="475035"/>
          </a:xfrm>
          <a:prstGeom prst="roundRect">
            <a:avLst>
              <a:gd name="adj" fmla="val 17175"/>
            </a:avLst>
          </a:prstGeom>
          <a:effectLst/>
        </p:spPr>
      </p:pic>
      <p:pic>
        <p:nvPicPr>
          <p:cNvPr id="39" name="Picture 38">
            <a:extLst>
              <a:ext uri="{FF2B5EF4-FFF2-40B4-BE49-F238E27FC236}">
                <a16:creationId xmlns:a16="http://schemas.microsoft.com/office/drawing/2014/main" id="{0382BE5B-19AE-41F5-88FA-ACE71992AAF1}"/>
              </a:ext>
            </a:extLst>
          </p:cNvPr>
          <p:cNvPicPr>
            <a:picLocks noChangeAspect="1"/>
          </p:cNvPicPr>
          <p:nvPr/>
        </p:nvPicPr>
        <p:blipFill rotWithShape="1">
          <a:blip r:embed="rId5">
            <a:extLst/>
          </a:blip>
          <a:srcRect/>
          <a:stretch/>
        </p:blipFill>
        <p:spPr>
          <a:xfrm>
            <a:off x="7608935" y="2892957"/>
            <a:ext cx="4128171" cy="2755555"/>
          </a:xfrm>
          <a:prstGeom prst="roundRect">
            <a:avLst>
              <a:gd name="adj" fmla="val 1858"/>
            </a:avLst>
          </a:prstGeom>
          <a:effectLst/>
        </p:spPr>
      </p:pic>
      <p:sp>
        <p:nvSpPr>
          <p:cNvPr id="4" name="Title 3">
            <a:extLst>
              <a:ext uri="{FF2B5EF4-FFF2-40B4-BE49-F238E27FC236}">
                <a16:creationId xmlns:a16="http://schemas.microsoft.com/office/drawing/2014/main" id="{B5CE2487-091D-4CB2-9C70-F698B94AA9E4}"/>
              </a:ext>
            </a:extLst>
          </p:cNvPr>
          <p:cNvSpPr>
            <a:spLocks noGrp="1"/>
          </p:cNvSpPr>
          <p:nvPr>
            <p:ph type="ctrTitle"/>
          </p:nvPr>
        </p:nvSpPr>
        <p:spPr>
          <a:xfrm>
            <a:off x="1154953" y="973668"/>
            <a:ext cx="8761413" cy="706964"/>
          </a:xfrm>
        </p:spPr>
        <p:txBody>
          <a:bodyPr vert="horz" lIns="91440" tIns="45720" rIns="91440" bIns="45720" rtlCol="0" anchor="ctr">
            <a:noAutofit/>
          </a:bodyPr>
          <a:lstStyle/>
          <a:p>
            <a:r>
              <a:rPr lang="en-US" sz="4800" b="1">
                <a:solidFill>
                  <a:schemeClr val="accent1"/>
                </a:solidFill>
              </a:rPr>
              <a:t>Equipping</a:t>
            </a:r>
          </a:p>
        </p:txBody>
      </p:sp>
      <p:sp>
        <p:nvSpPr>
          <p:cNvPr id="2" name="Rectangle 1">
            <a:extLst>
              <a:ext uri="{FF2B5EF4-FFF2-40B4-BE49-F238E27FC236}">
                <a16:creationId xmlns:a16="http://schemas.microsoft.com/office/drawing/2014/main" id="{90964662-BA4F-4EFF-B9E7-DA2C83E1E50C}"/>
              </a:ext>
            </a:extLst>
          </p:cNvPr>
          <p:cNvSpPr/>
          <p:nvPr/>
        </p:nvSpPr>
        <p:spPr>
          <a:xfrm>
            <a:off x="7694577" y="692019"/>
            <a:ext cx="2529191" cy="369332"/>
          </a:xfrm>
          <a:prstGeom prst="rect">
            <a:avLst/>
          </a:prstGeom>
        </p:spPr>
        <p:txBody>
          <a:bodyPr wrap="square">
            <a:spAutoFit/>
          </a:bodyPr>
          <a:lstStyle/>
          <a:p>
            <a:r>
              <a:rPr lang="en-US">
                <a:solidFill>
                  <a:schemeClr val="accent1"/>
                </a:solidFill>
              </a:rPr>
              <a:t>WELS Special Ministries</a:t>
            </a:r>
            <a:endParaRPr lang="en-US"/>
          </a:p>
        </p:txBody>
      </p:sp>
      <p:sp>
        <p:nvSpPr>
          <p:cNvPr id="18" name="TextBox 17">
            <a:extLst>
              <a:ext uri="{FF2B5EF4-FFF2-40B4-BE49-F238E27FC236}">
                <a16:creationId xmlns:a16="http://schemas.microsoft.com/office/drawing/2014/main" id="{37EC254A-68F1-452E-B7E7-4B9A9E2FDEC1}"/>
              </a:ext>
            </a:extLst>
          </p:cNvPr>
          <p:cNvSpPr txBox="1"/>
          <p:nvPr/>
        </p:nvSpPr>
        <p:spPr>
          <a:xfrm>
            <a:off x="459506" y="3168653"/>
            <a:ext cx="6840735" cy="2204161"/>
          </a:xfrm>
          <a:prstGeom prst="rect">
            <a:avLst/>
          </a:prstGeom>
        </p:spPr>
        <p:txBody>
          <a:bodyPr vert="horz" lIns="91440" tIns="45720" rIns="91440" bIns="45720" rtlCol="0" anchor="ctr">
            <a:normAutofit/>
          </a:bodyPr>
          <a:lstStyle/>
          <a:p>
            <a:pPr>
              <a:spcBef>
                <a:spcPts val="1000"/>
              </a:spcBef>
              <a:buClr>
                <a:schemeClr val="accent1"/>
              </a:buClr>
              <a:buSzPct val="80000"/>
            </a:pPr>
            <a:r>
              <a:rPr lang="en-US" sz="4000" b="1">
                <a:solidFill>
                  <a:schemeClr val="accent1"/>
                </a:solidFill>
              </a:rPr>
              <a:t>Equipping God’s people for compassion ministry need not become a burden. </a:t>
            </a:r>
            <a:endParaRPr lang="en-US" sz="2800" b="1">
              <a:solidFill>
                <a:schemeClr val="accent1"/>
              </a:solidFill>
            </a:endParaRPr>
          </a:p>
        </p:txBody>
      </p:sp>
    </p:spTree>
    <p:extLst>
      <p:ext uri="{BB962C8B-B14F-4D97-AF65-F5344CB8AC3E}">
        <p14:creationId xmlns:p14="http://schemas.microsoft.com/office/powerpoint/2010/main" val="181793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45" y="0"/>
            <a:ext cx="32742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994" y="0"/>
            <a:ext cx="32742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16EA7919-C7AF-4338-B372-6582029ABE32}"/>
              </a:ext>
            </a:extLst>
          </p:cNvPr>
          <p:cNvPicPr>
            <a:picLocks noChangeAspect="1"/>
          </p:cNvPicPr>
          <p:nvPr/>
        </p:nvPicPr>
        <p:blipFill rotWithShape="1">
          <a:blip r:embed="rId5">
            <a:extLst/>
          </a:blip>
          <a:srcRect l="41869" r="15760" b="1"/>
          <a:stretch/>
        </p:blipFill>
        <p:spPr>
          <a:xfrm>
            <a:off x="4577836" y="2147108"/>
            <a:ext cx="2990385" cy="4710892"/>
          </a:xfrm>
          <a:prstGeom prst="rect">
            <a:avLst/>
          </a:prstGeom>
          <a:ln>
            <a:noFill/>
          </a:ln>
        </p:spPr>
      </p:pic>
      <p:sp>
        <p:nvSpPr>
          <p:cNvPr id="7" name="Rectangle 6">
            <a:extLst>
              <a:ext uri="{FF2B5EF4-FFF2-40B4-BE49-F238E27FC236}">
                <a16:creationId xmlns:a16="http://schemas.microsoft.com/office/drawing/2014/main" id="{96A95F1B-2EF1-4E1C-8EB9-999DC92ADF9C}"/>
              </a:ext>
            </a:extLst>
          </p:cNvPr>
          <p:cNvSpPr/>
          <p:nvPr/>
        </p:nvSpPr>
        <p:spPr>
          <a:xfrm>
            <a:off x="4311539" y="732351"/>
            <a:ext cx="3522978" cy="1200329"/>
          </a:xfrm>
          <a:prstGeom prst="rect">
            <a:avLst/>
          </a:prstGeom>
        </p:spPr>
        <p:txBody>
          <a:bodyPr wrap="square">
            <a:spAutoFit/>
          </a:bodyPr>
          <a:lstStyle/>
          <a:p>
            <a:pPr algn="ctr"/>
            <a:r>
              <a:rPr lang="en-US" sz="3600" b="1">
                <a:solidFill>
                  <a:schemeClr val="accent1"/>
                </a:solidFill>
              </a:rPr>
              <a:t>WELS Special Ministries</a:t>
            </a:r>
            <a:endParaRPr lang="en-US" sz="3600" b="1"/>
          </a:p>
        </p:txBody>
      </p:sp>
      <p:pic>
        <p:nvPicPr>
          <p:cNvPr id="8" name="Picture 7">
            <a:extLst>
              <a:ext uri="{FF2B5EF4-FFF2-40B4-BE49-F238E27FC236}">
                <a16:creationId xmlns:a16="http://schemas.microsoft.com/office/drawing/2014/main" id="{7077F619-6577-4E99-B21C-8874332CEE77}"/>
              </a:ext>
            </a:extLst>
          </p:cNvPr>
          <p:cNvPicPr>
            <a:picLocks noChangeAspect="1"/>
          </p:cNvPicPr>
          <p:nvPr/>
        </p:nvPicPr>
        <p:blipFill>
          <a:blip r:embed="rId6"/>
          <a:stretch>
            <a:fillRect/>
          </a:stretch>
        </p:blipFill>
        <p:spPr>
          <a:xfrm>
            <a:off x="5235700" y="6168537"/>
            <a:ext cx="1827057" cy="475035"/>
          </a:xfrm>
          <a:prstGeom prst="roundRect">
            <a:avLst>
              <a:gd name="adj" fmla="val 17175"/>
            </a:avLst>
          </a:prstGeom>
          <a:effectLst/>
        </p:spPr>
      </p:pic>
      <p:sp>
        <p:nvSpPr>
          <p:cNvPr id="2" name="TextBox 1">
            <a:extLst>
              <a:ext uri="{FF2B5EF4-FFF2-40B4-BE49-F238E27FC236}">
                <a16:creationId xmlns:a16="http://schemas.microsoft.com/office/drawing/2014/main" id="{2C392DCD-C76E-49EA-85F3-8287240859CD}"/>
              </a:ext>
            </a:extLst>
          </p:cNvPr>
          <p:cNvSpPr txBox="1"/>
          <p:nvPr/>
        </p:nvSpPr>
        <p:spPr>
          <a:xfrm>
            <a:off x="1828800" y="971550"/>
            <a:ext cx="2395960" cy="6461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7F7F7F"/>
                </a:solidFill>
              </a:rPr>
              <a:t>Chaplains</a:t>
            </a:r>
          </a:p>
          <a:p>
            <a:pPr algn="ctr"/>
            <a:r>
              <a:rPr lang="en-US" b="1">
                <a:solidFill>
                  <a:srgbClr val="7F7F7F"/>
                </a:solidFill>
              </a:rPr>
              <a:t>Nurses</a:t>
            </a:r>
          </a:p>
        </p:txBody>
      </p:sp>
      <p:sp>
        <p:nvSpPr>
          <p:cNvPr id="4" name="TextBox 3">
            <a:extLst>
              <a:ext uri="{FF2B5EF4-FFF2-40B4-BE49-F238E27FC236}">
                <a16:creationId xmlns:a16="http://schemas.microsoft.com/office/drawing/2014/main" id="{152A6BB2-AE31-4004-8A10-5948D9D7BBF3}"/>
              </a:ext>
            </a:extLst>
          </p:cNvPr>
          <p:cNvSpPr txBox="1"/>
          <p:nvPr/>
        </p:nvSpPr>
        <p:spPr>
          <a:xfrm>
            <a:off x="1752600" y="4274957"/>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7F7F7F"/>
                </a:solidFill>
              </a:rPr>
              <a:t>Counseling</a:t>
            </a:r>
          </a:p>
          <a:p>
            <a:pPr algn="ctr"/>
            <a:r>
              <a:rPr lang="en-US" b="1">
                <a:solidFill>
                  <a:srgbClr val="7F7F7F"/>
                </a:solidFill>
              </a:rPr>
              <a:t>resources</a:t>
            </a:r>
          </a:p>
        </p:txBody>
      </p:sp>
    </p:spTree>
    <p:extLst>
      <p:ext uri="{BB962C8B-B14F-4D97-AF65-F5344CB8AC3E}">
        <p14:creationId xmlns:p14="http://schemas.microsoft.com/office/powerpoint/2010/main" val="831798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8B27BBA-AE99-4D00-A26E-0B49DA4B37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E898DFFC-9C98-4276-B117-1EECD56D16E5}"/>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D9DF6785-2B9D-478C-AB08-3A6258EF7CD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A9C1FA5F-1069-410C-ACE0-A24989171C59}"/>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9" name="Picture 8">
            <a:extLst>
              <a:ext uri="{FF2B5EF4-FFF2-40B4-BE49-F238E27FC236}">
                <a16:creationId xmlns:a16="http://schemas.microsoft.com/office/drawing/2014/main" id="{70676252-4654-42DD-9A8C-E5C76922E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501" y="5241893"/>
            <a:ext cx="4071304" cy="1056572"/>
          </a:xfrm>
          <a:prstGeom prst="rect">
            <a:avLst/>
          </a:prstGeom>
        </p:spPr>
      </p:pic>
      <p:sp>
        <p:nvSpPr>
          <p:cNvPr id="12" name="Title 1">
            <a:extLst>
              <a:ext uri="{FF2B5EF4-FFF2-40B4-BE49-F238E27FC236}">
                <a16:creationId xmlns:a16="http://schemas.microsoft.com/office/drawing/2014/main" id="{2EA68F4B-D40B-42B9-938C-518D26DFF5F2}"/>
              </a:ext>
            </a:extLst>
          </p:cNvPr>
          <p:cNvSpPr txBox="1">
            <a:spLocks/>
          </p:cNvSpPr>
          <p:nvPr/>
        </p:nvSpPr>
        <p:spPr bwMode="gray">
          <a:xfrm>
            <a:off x="8357196" y="1092434"/>
            <a:ext cx="3132278" cy="315375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WELS</a:t>
            </a:r>
            <a:br>
              <a:rPr lang="en-US"/>
            </a:br>
            <a:r>
              <a:rPr lang="en-US"/>
              <a:t>Special</a:t>
            </a:r>
            <a:br>
              <a:rPr lang="en-US"/>
            </a:br>
            <a:r>
              <a:rPr lang="en-US"/>
              <a:t>Ministries</a:t>
            </a:r>
          </a:p>
        </p:txBody>
      </p:sp>
      <p:sp>
        <p:nvSpPr>
          <p:cNvPr id="13" name="Subtitle 2">
            <a:extLst>
              <a:ext uri="{FF2B5EF4-FFF2-40B4-BE49-F238E27FC236}">
                <a16:creationId xmlns:a16="http://schemas.microsoft.com/office/drawing/2014/main" id="{B832E3F6-818E-44CF-A006-2F88F4173FA5}"/>
              </a:ext>
            </a:extLst>
          </p:cNvPr>
          <p:cNvSpPr>
            <a:spLocks noGrp="1"/>
          </p:cNvSpPr>
          <p:nvPr>
            <p:ph type="subTitle" idx="1"/>
          </p:nvPr>
        </p:nvSpPr>
        <p:spPr>
          <a:xfrm>
            <a:off x="8437265" y="4452201"/>
            <a:ext cx="3042041" cy="1003975"/>
          </a:xfrm>
        </p:spPr>
        <p:txBody>
          <a:bodyPr>
            <a:noAutofit/>
          </a:bodyPr>
          <a:lstStyle/>
          <a:p>
            <a:r>
              <a:rPr lang="en-US" sz="2400" b="1" cap="none"/>
              <a:t>Pastor Jim Behringer</a:t>
            </a:r>
          </a:p>
          <a:p>
            <a:r>
              <a:rPr lang="en-US" sz="2400" b="1" cap="none"/>
              <a:t>Director</a:t>
            </a:r>
          </a:p>
        </p:txBody>
      </p:sp>
      <p:pic>
        <p:nvPicPr>
          <p:cNvPr id="14" name="Picture 13">
            <a:extLst>
              <a:ext uri="{FF2B5EF4-FFF2-40B4-BE49-F238E27FC236}">
                <a16:creationId xmlns:a16="http://schemas.microsoft.com/office/drawing/2014/main" id="{8E902157-A2E9-42DB-BDF3-93982D294555}"/>
              </a:ext>
            </a:extLst>
          </p:cNvPr>
          <p:cNvPicPr>
            <a:picLocks noChangeAspect="1"/>
          </p:cNvPicPr>
          <p:nvPr/>
        </p:nvPicPr>
        <p:blipFill>
          <a:blip r:embed="rId3"/>
          <a:stretch>
            <a:fillRect/>
          </a:stretch>
        </p:blipFill>
        <p:spPr>
          <a:xfrm>
            <a:off x="553695" y="644511"/>
            <a:ext cx="6524401" cy="4355037"/>
          </a:xfrm>
          <a:prstGeom prst="rect">
            <a:avLst/>
          </a:prstGeom>
        </p:spPr>
      </p:pic>
    </p:spTree>
    <p:extLst>
      <p:ext uri="{BB962C8B-B14F-4D97-AF65-F5344CB8AC3E}">
        <p14:creationId xmlns:p14="http://schemas.microsoft.com/office/powerpoint/2010/main" val="3258026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duotone>
              <a:prstClr val="black"/>
              <a:schemeClr val="accent5">
                <a:tint val="45000"/>
                <a:satMod val="400000"/>
              </a:schemeClr>
            </a:duotone>
            <a:alphaModFix amt="25000"/>
            <a:extLst/>
          </a:blip>
          <a:srcRect l="5485" t="15570" r="-2" b="10006"/>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1587216" y="1010765"/>
            <a:ext cx="8827245" cy="768159"/>
          </a:xfrm>
        </p:spPr>
        <p:txBody>
          <a:bodyPr>
            <a:normAutofit fontScale="90000"/>
          </a:bodyPr>
          <a:lstStyle/>
          <a:p>
            <a:r>
              <a:rPr lang="en-US"/>
              <a:t>It’s not one thing</a:t>
            </a:r>
          </a:p>
        </p:txBody>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1587215" y="2615877"/>
            <a:ext cx="8827245" cy="2704267"/>
          </a:xfrm>
        </p:spPr>
        <p:txBody>
          <a:bodyPr>
            <a:normAutofit/>
          </a:bodyPr>
          <a:lstStyle/>
          <a:p>
            <a:endParaRPr lang="en-US" sz="2800" cap="none"/>
          </a:p>
          <a:p>
            <a:r>
              <a:rPr lang="en-US" sz="3600" b="1" cap="none"/>
              <a:t>False teachers have been wolves among the flock as Jesus said they would, yet the apostles stood firm.</a:t>
            </a:r>
          </a:p>
        </p:txBody>
      </p:sp>
      <p:sp>
        <p:nvSpPr>
          <p:cNvPr id="7" name="Subtitle 2">
            <a:extLst>
              <a:ext uri="{FF2B5EF4-FFF2-40B4-BE49-F238E27FC236}">
                <a16:creationId xmlns:a16="http://schemas.microsoft.com/office/drawing/2014/main" id="{DA61BEFF-0B19-4208-80FD-0CD847C8B7BC}"/>
              </a:ext>
            </a:extLst>
          </p:cNvPr>
          <p:cNvSpPr txBox="1">
            <a:spLocks/>
          </p:cNvSpPr>
          <p:nvPr/>
        </p:nvSpPr>
        <p:spPr>
          <a:xfrm>
            <a:off x="1244607" y="2068712"/>
            <a:ext cx="9512460" cy="717209"/>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4600" b="1" cap="none"/>
              <a:t>Satan wages war on the church on many fronts.</a:t>
            </a:r>
            <a:r>
              <a:rPr lang="en-US" sz="4600" cap="none"/>
              <a:t>  </a:t>
            </a:r>
          </a:p>
          <a:p>
            <a:endParaRPr lang="en-US" sz="2800" cap="none"/>
          </a:p>
        </p:txBody>
      </p:sp>
    </p:spTree>
    <p:extLst>
      <p:ext uri="{BB962C8B-B14F-4D97-AF65-F5344CB8AC3E}">
        <p14:creationId xmlns:p14="http://schemas.microsoft.com/office/powerpoint/2010/main" val="3866147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duotone>
              <a:prstClr val="black"/>
              <a:schemeClr val="accent5">
                <a:tint val="45000"/>
                <a:satMod val="400000"/>
              </a:schemeClr>
            </a:duotone>
            <a:alphaModFix amt="25000"/>
            <a:extLst/>
          </a:blip>
          <a:srcRect l="5485" t="15570" r="-2" b="10006"/>
          <a:stretch/>
        </p:blipFill>
        <p:spPr>
          <a:xfrm>
            <a:off x="485708" y="440764"/>
            <a:ext cx="11243734" cy="5909733"/>
          </a:xfrm>
          <a:prstGeom prst="rect">
            <a:avLst/>
          </a:prstGeom>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1587216" y="1010765"/>
            <a:ext cx="8827245" cy="768159"/>
          </a:xfrm>
        </p:spPr>
        <p:txBody>
          <a:bodyPr>
            <a:normAutofit fontScale="90000"/>
          </a:bodyPr>
          <a:lstStyle/>
          <a:p>
            <a:r>
              <a:rPr lang="en-US"/>
              <a:t>It’s not one thing</a:t>
            </a:r>
          </a:p>
        </p:txBody>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1587215" y="3102015"/>
            <a:ext cx="8827245" cy="2218130"/>
          </a:xfrm>
        </p:spPr>
        <p:txBody>
          <a:bodyPr>
            <a:noAutofit/>
          </a:bodyPr>
          <a:lstStyle/>
          <a:p>
            <a:r>
              <a:rPr lang="en-US" sz="3600" b="1" cap="none"/>
              <a:t>We know that failure to evangelize, lack of time spent in God’s Word, and problems with worship have a harmful effect on the life and health of God’s people.</a:t>
            </a:r>
          </a:p>
        </p:txBody>
      </p:sp>
      <p:sp>
        <p:nvSpPr>
          <p:cNvPr id="7" name="Subtitle 2">
            <a:extLst>
              <a:ext uri="{FF2B5EF4-FFF2-40B4-BE49-F238E27FC236}">
                <a16:creationId xmlns:a16="http://schemas.microsoft.com/office/drawing/2014/main" id="{252CF41D-B59D-45C6-BCB5-6E9F082AA898}"/>
              </a:ext>
            </a:extLst>
          </p:cNvPr>
          <p:cNvSpPr txBox="1">
            <a:spLocks/>
          </p:cNvSpPr>
          <p:nvPr/>
        </p:nvSpPr>
        <p:spPr>
          <a:xfrm>
            <a:off x="1244607" y="2068712"/>
            <a:ext cx="9512460" cy="717209"/>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4600" b="1" cap="none"/>
              <a:t>Satan wages war on the church on many fronts.</a:t>
            </a:r>
            <a:r>
              <a:rPr lang="en-US" sz="4600" cap="none"/>
              <a:t>  </a:t>
            </a:r>
          </a:p>
          <a:p>
            <a:endParaRPr lang="en-US" sz="2800" cap="none"/>
          </a:p>
        </p:txBody>
      </p:sp>
    </p:spTree>
    <p:extLst>
      <p:ext uri="{BB962C8B-B14F-4D97-AF65-F5344CB8AC3E}">
        <p14:creationId xmlns:p14="http://schemas.microsoft.com/office/powerpoint/2010/main" val="121984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duotone>
              <a:prstClr val="black"/>
              <a:schemeClr val="accent5">
                <a:tint val="45000"/>
                <a:satMod val="400000"/>
              </a:schemeClr>
            </a:duotone>
            <a:alphaModFix amt="25000"/>
            <a:extLst/>
          </a:blip>
          <a:srcRect l="5485" t="15570" r="-2" b="10006"/>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1587216" y="1010765"/>
            <a:ext cx="8827245" cy="768159"/>
          </a:xfrm>
        </p:spPr>
        <p:txBody>
          <a:bodyPr>
            <a:normAutofit fontScale="90000"/>
          </a:bodyPr>
          <a:lstStyle/>
          <a:p>
            <a:r>
              <a:rPr lang="en-US"/>
              <a:t>It’s not one thing</a:t>
            </a:r>
          </a:p>
        </p:txBody>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1587215" y="1967679"/>
            <a:ext cx="8827245" cy="3900686"/>
          </a:xfrm>
        </p:spPr>
        <p:txBody>
          <a:bodyPr>
            <a:normAutofit fontScale="92500" lnSpcReduction="20000"/>
          </a:bodyPr>
          <a:lstStyle/>
          <a:p>
            <a:r>
              <a:rPr lang="en-US" sz="3500" b="1" cap="none"/>
              <a:t>Jesus foretold another devastating force that would disrupt the church in the end times: </a:t>
            </a:r>
            <a:r>
              <a:rPr lang="en-US" sz="3500" cap="none"/>
              <a:t> “</a:t>
            </a:r>
            <a:r>
              <a:rPr lang="en-US" sz="3500" b="1" cap="none"/>
              <a:t>Because of the increase of wickedness, the love of most will grow cold.”</a:t>
            </a:r>
            <a:r>
              <a:rPr lang="en-US" sz="3500" cap="none"/>
              <a:t>  </a:t>
            </a:r>
            <a:r>
              <a:rPr lang="en-US" sz="3500" i="1" cap="none"/>
              <a:t>(Matthew 24:12)   </a:t>
            </a:r>
          </a:p>
          <a:p>
            <a:endParaRPr lang="en-US" sz="2800" i="1" cap="none"/>
          </a:p>
          <a:p>
            <a:r>
              <a:rPr lang="en-US" sz="4300" cap="none">
                <a:solidFill>
                  <a:schemeClr val="bg1"/>
                </a:solidFill>
              </a:rPr>
              <a:t>Listen to what some critics of the church and those who have left congregations are saying.</a:t>
            </a:r>
          </a:p>
        </p:txBody>
      </p:sp>
    </p:spTree>
    <p:extLst>
      <p:ext uri="{BB962C8B-B14F-4D97-AF65-F5344CB8AC3E}">
        <p14:creationId xmlns:p14="http://schemas.microsoft.com/office/powerpoint/2010/main" val="927067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2CEAC642-C34A-41A0-90D2-B9069BDA19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2">
            <a:extLst/>
          </a:blip>
          <a:srcRect l="41869" r="15760" b="1"/>
          <a:stretch/>
        </p:blipFill>
        <p:spPr>
          <a:xfrm>
            <a:off x="493252" y="1972135"/>
            <a:ext cx="1650345" cy="2599865"/>
          </a:xfrm>
          <a:prstGeom prst="rect">
            <a:avLst/>
          </a:prstGeom>
          <a:ln>
            <a:noFill/>
          </a:ln>
        </p:spPr>
      </p:pic>
      <p:sp>
        <p:nvSpPr>
          <p:cNvPr id="12" name="Rectangle 11">
            <a:extLst>
              <a:ext uri="{FF2B5EF4-FFF2-40B4-BE49-F238E27FC236}">
                <a16:creationId xmlns:a16="http://schemas.microsoft.com/office/drawing/2014/main" id="{DD941EA2-0691-46DD-A1AC-B3C27E9A8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2681368" y="1143000"/>
            <a:ext cx="7756444" cy="1245539"/>
          </a:xfrm>
        </p:spPr>
        <p:txBody>
          <a:bodyPr>
            <a:normAutofit lnSpcReduction="10000"/>
          </a:bodyPr>
          <a:lstStyle/>
          <a:p>
            <a:pPr>
              <a:spcAft>
                <a:spcPts val="1200"/>
              </a:spcAft>
            </a:pPr>
            <a:r>
              <a:rPr lang="en-US" sz="2800" b="1" cap="none">
                <a:solidFill>
                  <a:schemeClr val="bg1"/>
                </a:solidFill>
              </a:rPr>
              <a:t>“At church, I could tell someone was standing near me, but no one ever spoke to me.  I felt so alone.” </a:t>
            </a:r>
            <a:r>
              <a:rPr lang="en-US" sz="2800" i="1" cap="none"/>
              <a:t>(a blind church member)</a:t>
            </a:r>
            <a:endParaRPr lang="en-US" sz="2800" b="1" cap="none"/>
          </a:p>
        </p:txBody>
      </p:sp>
      <p:sp>
        <p:nvSpPr>
          <p:cNvPr id="8" name="Subtitle 2">
            <a:extLst>
              <a:ext uri="{FF2B5EF4-FFF2-40B4-BE49-F238E27FC236}">
                <a16:creationId xmlns:a16="http://schemas.microsoft.com/office/drawing/2014/main" id="{8408FDBF-5A73-4E48-A104-FAB5AB5E54E0}"/>
              </a:ext>
            </a:extLst>
          </p:cNvPr>
          <p:cNvSpPr txBox="1">
            <a:spLocks/>
          </p:cNvSpPr>
          <p:nvPr/>
        </p:nvSpPr>
        <p:spPr>
          <a:xfrm>
            <a:off x="2681368" y="2569642"/>
            <a:ext cx="7756444" cy="1245539"/>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spcAft>
                <a:spcPts val="1200"/>
              </a:spcAft>
            </a:pPr>
            <a:r>
              <a:rPr lang="en-US" sz="2800" b="1" cap="none">
                <a:solidFill>
                  <a:schemeClr val="bg1"/>
                </a:solidFill>
              </a:rPr>
              <a:t>“We were asked not to come back to the church.” </a:t>
            </a:r>
            <a:r>
              <a:rPr lang="en-US" sz="2800" i="1" cap="none"/>
              <a:t>(a parent of a child with autism who disrupted worship)</a:t>
            </a:r>
          </a:p>
        </p:txBody>
      </p:sp>
      <p:sp>
        <p:nvSpPr>
          <p:cNvPr id="9" name="Subtitle 2">
            <a:extLst>
              <a:ext uri="{FF2B5EF4-FFF2-40B4-BE49-F238E27FC236}">
                <a16:creationId xmlns:a16="http://schemas.microsoft.com/office/drawing/2014/main" id="{9133F3BC-B0D3-4142-B376-5FFA178EBD83}"/>
              </a:ext>
            </a:extLst>
          </p:cNvPr>
          <p:cNvSpPr txBox="1">
            <a:spLocks/>
          </p:cNvSpPr>
          <p:nvPr/>
        </p:nvSpPr>
        <p:spPr>
          <a:xfrm>
            <a:off x="2681368" y="3996285"/>
            <a:ext cx="7756444" cy="1690471"/>
          </a:xfrm>
          <a:prstGeom prst="rect">
            <a:avLst/>
          </a:prstGeom>
        </p:spPr>
        <p:txBody>
          <a:bodyPr vert="horz" lIns="91440" tIns="45720" rIns="91440" bIns="45720" rtlCol="0" anchor="t">
            <a:normAutofit fontScale="925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spcAft>
                <a:spcPts val="1200"/>
              </a:spcAft>
            </a:pPr>
            <a:r>
              <a:rPr lang="en-US" sz="2800" b="1" cap="none">
                <a:solidFill>
                  <a:schemeClr val="bg1"/>
                </a:solidFill>
              </a:rPr>
              <a:t>“We wanted our child to receive confirmation instruction.  The pastor said that he didn’t have time for a special education class for ‘one person.’”  </a:t>
            </a:r>
            <a:r>
              <a:rPr lang="en-US" sz="2800" i="1" cap="none"/>
              <a:t>(a parent of a child with developmental disabilities)</a:t>
            </a:r>
            <a:endParaRPr lang="en-US" sz="2800" b="1" cap="none"/>
          </a:p>
        </p:txBody>
      </p:sp>
    </p:spTree>
    <p:extLst>
      <p:ext uri="{BB962C8B-B14F-4D97-AF65-F5344CB8AC3E}">
        <p14:creationId xmlns:p14="http://schemas.microsoft.com/office/powerpoint/2010/main" val="42552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6CE3EAE-806C-4E7B-A488-8767521770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834478A1-1CB1-4FD1-B6CC-D6830657A20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4FE86CB6-F0BE-49A6-80C4-818FD4FCBC0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10407C14-94AC-4705-AA56-537871C308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5">
            <a:extLst>
              <a:ext uri="{FF2B5EF4-FFF2-40B4-BE49-F238E27FC236}">
                <a16:creationId xmlns:a16="http://schemas.microsoft.com/office/drawing/2014/main" id="{F628C334-2D10-4CEE-BAEF-C9CFB49C98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800000">
            <a:off x="457200" y="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7" name="Freeform 5">
            <a:extLst>
              <a:ext uri="{FF2B5EF4-FFF2-40B4-BE49-F238E27FC236}">
                <a16:creationId xmlns:a16="http://schemas.microsoft.com/office/drawing/2014/main" id="{34F7D70F-5AAF-4272-AE65-4A2C73A135A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rotWithShape="1">
          <a:blip r:embed="rId3">
            <a:extLst/>
          </a:blip>
          <a:srcRect/>
          <a:stretch/>
        </p:blipFill>
        <p:spPr>
          <a:xfrm>
            <a:off x="6390087" y="669706"/>
            <a:ext cx="5152984" cy="3439617"/>
          </a:xfrm>
          <a:prstGeom prst="roundRect">
            <a:avLst>
              <a:gd name="adj" fmla="val 1858"/>
            </a:avLst>
          </a:prstGeom>
          <a:effectLst/>
        </p:spPr>
      </p:pic>
      <p:pic>
        <p:nvPicPr>
          <p:cNvPr id="4" name="Picture 3">
            <a:extLst>
              <a:ext uri="{FF2B5EF4-FFF2-40B4-BE49-F238E27FC236}">
                <a16:creationId xmlns:a16="http://schemas.microsoft.com/office/drawing/2014/main" id="{403422B2-782C-4AD0-B125-E9B6E46422F3}"/>
              </a:ext>
            </a:extLst>
          </p:cNvPr>
          <p:cNvPicPr>
            <a:picLocks noChangeAspect="1"/>
          </p:cNvPicPr>
          <p:nvPr/>
        </p:nvPicPr>
        <p:blipFill>
          <a:blip r:embed="rId4"/>
          <a:stretch>
            <a:fillRect/>
          </a:stretch>
        </p:blipFill>
        <p:spPr>
          <a:xfrm>
            <a:off x="707087" y="669706"/>
            <a:ext cx="4525811" cy="3439617"/>
          </a:xfrm>
          <a:prstGeom prst="roundRect">
            <a:avLst>
              <a:gd name="adj" fmla="val 1858"/>
            </a:avLst>
          </a:prstGeom>
          <a:effectLst/>
        </p:spPr>
      </p:pic>
      <p:sp>
        <p:nvSpPr>
          <p:cNvPr id="29" name="Rectangle 28">
            <a:extLst>
              <a:ext uri="{FF2B5EF4-FFF2-40B4-BE49-F238E27FC236}">
                <a16:creationId xmlns:a16="http://schemas.microsoft.com/office/drawing/2014/main" id="{6DF9B5BE-F531-4301-81F9-7BEBF4E719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707087" y="4533901"/>
            <a:ext cx="10835984" cy="1592387"/>
          </a:xfrm>
        </p:spPr>
        <p:txBody>
          <a:bodyPr>
            <a:noAutofit/>
          </a:bodyPr>
          <a:lstStyle/>
          <a:p>
            <a:pPr algn="ctr"/>
            <a:r>
              <a:rPr lang="en-US" sz="2800" b="1" cap="none"/>
              <a:t>The </a:t>
            </a:r>
            <a:r>
              <a:rPr lang="en-US" sz="2800" b="1" i="1" cap="none"/>
              <a:t>perception</a:t>
            </a:r>
            <a:r>
              <a:rPr lang="en-US" sz="2800" b="1" cap="none"/>
              <a:t> of Christian congregations today:  </a:t>
            </a:r>
          </a:p>
          <a:p>
            <a:pPr algn="ctr"/>
            <a:r>
              <a:rPr lang="en-US" sz="2800" b="1" cap="none"/>
              <a:t>“They” don’t care about people’s problems. </a:t>
            </a:r>
          </a:p>
          <a:p>
            <a:pPr algn="ctr"/>
            <a:r>
              <a:rPr lang="en-US" sz="2800" b="1" cap="none"/>
              <a:t>(The priest and the Levite, rather than the Good Samaritan)</a:t>
            </a:r>
          </a:p>
        </p:txBody>
      </p:sp>
    </p:spTree>
    <p:extLst>
      <p:ext uri="{BB962C8B-B14F-4D97-AF65-F5344CB8AC3E}">
        <p14:creationId xmlns:p14="http://schemas.microsoft.com/office/powerpoint/2010/main" val="385659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69BF4F-FA69-4E06-93B5-C5B81BD7629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832" y="396837"/>
            <a:ext cx="6451504" cy="6058999"/>
            <a:chOff x="423332" y="396837"/>
            <a:chExt cx="6451504" cy="6058999"/>
          </a:xfrm>
        </p:grpSpPr>
        <p:sp>
          <p:nvSpPr>
            <p:cNvPr id="11" name="Rectangle 10">
              <a:extLst>
                <a:ext uri="{FF2B5EF4-FFF2-40B4-BE49-F238E27FC236}">
                  <a16:creationId xmlns:a16="http://schemas.microsoft.com/office/drawing/2014/main" id="{5D9C4CA6-15F9-4BC3-936C-F4C75E36F28C}"/>
                </a:ext>
              </a:extLst>
            </p:cNvPr>
            <p:cNvSpPr/>
            <p:nvPr>
              <p:extLst>
                <p:ext uri="{386F3935-93C4-4BCD-93E2-E3B085C9AB24}">
                  <p16:designElem xmlns:p16="http://schemas.microsoft.com/office/powerpoint/2015/main" val="1"/>
                </p:ext>
              </p:extLst>
            </p:nvPr>
          </p:nvSpPr>
          <p:spPr bwMode="gray">
            <a:xfrm flipH="1">
              <a:off x="423332" y="402165"/>
              <a:ext cx="593738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879461D6-F966-4977-B19A-EA3390368239}"/>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a:extLst>
                <a:ext uri="{FF2B5EF4-FFF2-40B4-BE49-F238E27FC236}">
                  <a16:creationId xmlns:a16="http://schemas.microsoft.com/office/drawing/2014/main" id="{120109CC-85DE-4FEB-89DA-3E04B81057EB}"/>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Picture 4">
            <a:extLst>
              <a:ext uri="{FF2B5EF4-FFF2-40B4-BE49-F238E27FC236}">
                <a16:creationId xmlns:a16="http://schemas.microsoft.com/office/drawing/2014/main" id="{3659DC72-F58B-4905-8D61-1F3A13EC9323}"/>
              </a:ext>
            </a:extLst>
          </p:cNvPr>
          <p:cNvPicPr>
            <a:picLocks noChangeAspect="1"/>
          </p:cNvPicPr>
          <p:nvPr/>
        </p:nvPicPr>
        <p:blipFill>
          <a:blip r:embed="rId2"/>
          <a:stretch>
            <a:fillRect/>
          </a:stretch>
        </p:blipFill>
        <p:spPr>
          <a:xfrm>
            <a:off x="1109763" y="1765678"/>
            <a:ext cx="4983737" cy="3326644"/>
          </a:xfrm>
          <a:prstGeom prst="rect">
            <a:avLst/>
          </a:prstGeom>
        </p:spPr>
      </p:pic>
      <p:sp>
        <p:nvSpPr>
          <p:cNvPr id="2" name="Title 1">
            <a:extLst>
              <a:ext uri="{FF2B5EF4-FFF2-40B4-BE49-F238E27FC236}">
                <a16:creationId xmlns:a16="http://schemas.microsoft.com/office/drawing/2014/main" id="{95007A22-E25E-40AC-A1DF-A3D4231D702B}"/>
              </a:ext>
            </a:extLst>
          </p:cNvPr>
          <p:cNvSpPr>
            <a:spLocks noGrp="1"/>
          </p:cNvSpPr>
          <p:nvPr>
            <p:ph type="ctrTitle"/>
          </p:nvPr>
        </p:nvSpPr>
        <p:spPr>
          <a:xfrm>
            <a:off x="7007145" y="1241266"/>
            <a:ext cx="4535926" cy="3153753"/>
          </a:xfrm>
        </p:spPr>
        <p:txBody>
          <a:bodyPr>
            <a:normAutofit/>
          </a:bodyPr>
          <a:lstStyle/>
          <a:p>
            <a:r>
              <a:rPr lang="en-US"/>
              <a:t>Christ’s</a:t>
            </a:r>
            <a:br>
              <a:rPr lang="en-US"/>
            </a:br>
            <a:r>
              <a:rPr lang="en-US"/>
              <a:t>love</a:t>
            </a:r>
            <a:br>
              <a:rPr lang="en-US"/>
            </a:br>
            <a:r>
              <a:rPr lang="en-US"/>
              <a:t>in action</a:t>
            </a:r>
          </a:p>
        </p:txBody>
      </p:sp>
      <p:sp>
        <p:nvSpPr>
          <p:cNvPr id="3" name="Subtitle 2">
            <a:extLst>
              <a:ext uri="{FF2B5EF4-FFF2-40B4-BE49-F238E27FC236}">
                <a16:creationId xmlns:a16="http://schemas.microsoft.com/office/drawing/2014/main" id="{A6A7BF33-1BAC-41C0-9B8B-BE6379E83CA3}"/>
              </a:ext>
            </a:extLst>
          </p:cNvPr>
          <p:cNvSpPr>
            <a:spLocks noGrp="1"/>
          </p:cNvSpPr>
          <p:nvPr>
            <p:ph type="subTitle" idx="1"/>
          </p:nvPr>
        </p:nvSpPr>
        <p:spPr>
          <a:xfrm>
            <a:off x="7007145" y="4591665"/>
            <a:ext cx="4535926" cy="1622322"/>
          </a:xfrm>
        </p:spPr>
        <p:txBody>
          <a:bodyPr>
            <a:normAutofit lnSpcReduction="10000"/>
          </a:bodyPr>
          <a:lstStyle/>
          <a:p>
            <a:r>
              <a:rPr lang="en-US" sz="2800" b="1" cap="none"/>
              <a:t>Let’s review </a:t>
            </a:r>
          </a:p>
          <a:p>
            <a:r>
              <a:rPr lang="en-US" sz="2800" b="1" cap="none"/>
              <a:t>why compassion ministry</a:t>
            </a:r>
          </a:p>
          <a:p>
            <a:r>
              <a:rPr lang="en-US" sz="2800" b="1" cap="none"/>
              <a:t>happens among Christians. </a:t>
            </a:r>
          </a:p>
        </p:txBody>
      </p:sp>
    </p:spTree>
    <p:extLst>
      <p:ext uri="{BB962C8B-B14F-4D97-AF65-F5344CB8AC3E}">
        <p14:creationId xmlns:p14="http://schemas.microsoft.com/office/powerpoint/2010/main" val="19289112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ompassion">
      <a:dk1>
        <a:sysClr val="windowText" lastClr="000000"/>
      </a:dk1>
      <a:lt1>
        <a:srgbClr val="EBEBEB"/>
      </a:lt1>
      <a:dk2>
        <a:srgbClr val="14294B"/>
      </a:dk2>
      <a:lt2>
        <a:srgbClr val="EBEBEB"/>
      </a:lt2>
      <a:accent1>
        <a:srgbClr val="EA6312"/>
      </a:accent1>
      <a:accent2>
        <a:srgbClr val="E6B729"/>
      </a:accent2>
      <a:accent3>
        <a:srgbClr val="E6B729"/>
      </a:accent3>
      <a:accent4>
        <a:srgbClr val="6AAC90"/>
      </a:accent4>
      <a:accent5>
        <a:srgbClr val="FFFFFF"/>
      </a:accent5>
      <a:accent6>
        <a:srgbClr val="9E5E9B"/>
      </a:accent6>
      <a:hlink>
        <a:srgbClr val="58C1BA"/>
      </a:hlink>
      <a:folHlink>
        <a:srgbClr val="9DFFCB"/>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9b990af-8bbd-4f23-b3e4-503ad1da1e3d">
      <UserInfo>
        <DisplayName>Laura Schulz</DisplayName>
        <AccountId>104</AccountId>
        <AccountType/>
      </UserInfo>
      <UserInfo>
        <DisplayName>Briana Lambrecht</DisplayName>
        <AccountId>79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024B39246E624F903C1AA2526678FA" ma:contentTypeVersion="5" ma:contentTypeDescription="Create a new document." ma:contentTypeScope="" ma:versionID="755591a593a0d5995a0f4e8c3f8ea758">
  <xsd:schema xmlns:xsd="http://www.w3.org/2001/XMLSchema" xmlns:xs="http://www.w3.org/2001/XMLSchema" xmlns:p="http://schemas.microsoft.com/office/2006/metadata/properties" xmlns:ns2="29b990af-8bbd-4f23-b3e4-503ad1da1e3d" xmlns:ns3="91c2a834-a9e2-437e-983a-21b33dbbec55" targetNamespace="http://schemas.microsoft.com/office/2006/metadata/properties" ma:root="true" ma:fieldsID="8dfa88f8085bc73ad7f6c9934a43c411" ns2:_="" ns3:_="">
    <xsd:import namespace="29b990af-8bbd-4f23-b3e4-503ad1da1e3d"/>
    <xsd:import namespace="91c2a834-a9e2-437e-983a-21b33dbbec5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990af-8bbd-4f23-b3e4-503ad1da1e3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2a834-a9e2-437e-983a-21b33dbbec5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56ED41-E57F-4998-AFF8-FCD61A58079D}">
  <ds:schemaRefs>
    <ds:schemaRef ds:uri="http://schemas.microsoft.com/sharepoint/v3/contenttype/forms"/>
  </ds:schemaRefs>
</ds:datastoreItem>
</file>

<file path=customXml/itemProps2.xml><?xml version="1.0" encoding="utf-8"?>
<ds:datastoreItem xmlns:ds="http://schemas.openxmlformats.org/officeDocument/2006/customXml" ds:itemID="{D11A8B31-FA2F-494A-9A7A-546F3102EE56}">
  <ds:schemaRefs>
    <ds:schemaRef ds:uri="29b990af-8bbd-4f23-b3e4-503ad1da1e3d"/>
    <ds:schemaRef ds:uri="91c2a834-a9e2-437e-983a-21b33dbbec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8E8576-3068-4973-9C20-E4F26790A454}">
  <ds:schemaRefs>
    <ds:schemaRef ds:uri="29b990af-8bbd-4f23-b3e4-503ad1da1e3d"/>
    <ds:schemaRef ds:uri="91c2a834-a9e2-437e-983a-21b33dbbec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4</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Ion Boardroom</vt:lpstr>
      <vt:lpstr>Compassion Ministry</vt:lpstr>
      <vt:lpstr>WELS Special Ministries</vt:lpstr>
      <vt:lpstr>It’s not one thing</vt:lpstr>
      <vt:lpstr>It’s not one thing</vt:lpstr>
      <vt:lpstr>It’s not one thing</vt:lpstr>
      <vt:lpstr>It’s not one thing</vt:lpstr>
      <vt:lpstr>PowerPoint Presentation</vt:lpstr>
      <vt:lpstr>PowerPoint Presentation</vt:lpstr>
      <vt:lpstr>Christ’s love in action</vt:lpstr>
      <vt:lpstr>Compassion Ministry</vt:lpstr>
      <vt:lpstr>Compassion Ministry</vt:lpstr>
      <vt:lpstr>Compassion Ministry</vt:lpstr>
      <vt:lpstr>Compassion Ministry</vt:lpstr>
      <vt:lpstr>Compassion Ministry</vt:lpstr>
      <vt:lpstr>We put flesh on agape by what we do and say</vt:lpstr>
      <vt:lpstr>We put flesh on agape by what we do and say</vt:lpstr>
      <vt:lpstr>We put flesh on agape by what we do and say</vt:lpstr>
      <vt:lpstr>Where does a church put this into practice?</vt:lpstr>
      <vt:lpstr>PowerPoint Presentation</vt:lpstr>
      <vt:lpstr>Vocation</vt:lpstr>
      <vt:lpstr>Vocation</vt:lpstr>
      <vt:lpstr>Inclusion</vt:lpstr>
      <vt:lpstr>Inclusion</vt:lpstr>
      <vt:lpstr>Outreach</vt:lpstr>
      <vt:lpstr>Outreach</vt:lpstr>
      <vt:lpstr>Who is equal to such a task?</vt:lpstr>
      <vt:lpstr>Spiritual realities</vt:lpstr>
      <vt:lpstr>Spiritual realities</vt:lpstr>
      <vt:lpstr>Spiritual realities</vt:lpstr>
      <vt:lpstr>Equipping</vt:lpstr>
      <vt:lpstr>Equipping</vt:lpstr>
      <vt:lpstr>Equipping</vt:lpstr>
      <vt:lpstr>Equipping</vt:lpstr>
      <vt:lpstr>Equipping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Compassion Ministry</dc:title>
  <cp:revision>2</cp:revision>
  <dcterms:modified xsi:type="dcterms:W3CDTF">2018-06-04T13:31:49Z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0x010100AC024B39246E624F903C1AA2526678FA</vt:lpwstr>
  </property>
</Properties>
</file>